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Nunito" charset="1" panose="00000500000000000000"/>
      <p:regular r:id="rId16"/>
    </p:embeddedFont>
    <p:embeddedFont>
      <p:font typeface="Nunito Bold" charset="1" panose="00000800000000000000"/>
      <p:regular r:id="rId17"/>
    </p:embeddedFont>
    <p:embeddedFont>
      <p:font typeface="Nunito Bold Italics" charset="1" panose="00000000000000000000"/>
      <p:regular r:id="rId18"/>
    </p:embeddedFont>
    <p:embeddedFont>
      <p:font typeface="Nunito Light" charset="1" panose="00000400000000000000"/>
      <p:regular r:id="rId19"/>
    </p:embeddedFont>
    <p:embeddedFont>
      <p:font typeface="Nunito Heavy" charset="1" panose="00000000000000000000"/>
      <p:regular r:id="rId20"/>
    </p:embeddedFont>
    <p:embeddedFont>
      <p:font typeface="Nunito Heavy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reativecommons.org/licenses/by-sa/4.0/" TargetMode="External" Type="http://schemas.openxmlformats.org/officeDocument/2006/relationships/hyperlink"/><Relationship Id="rId3" Target="https://dcrp.berkman.harvard.edu/" TargetMode="External" Type="http://schemas.openxmlformats.org/officeDocument/2006/relationships/hyperlink"/><Relationship Id="rId4" Target="https://dcrp.berkman.harvard.edu/" TargetMode="External" Type="http://schemas.openxmlformats.org/officeDocument/2006/relationships/hyperlink"/><Relationship Id="rId5" Target="https://dcrp.berkman.harvard.edu/" TargetMode="External" Type="http://schemas.openxmlformats.org/officeDocument/2006/relationships/hyperlink"/><Relationship Id="rId6" Target="https://cyber.harvard.edu/" TargetMode="External" Type="http://schemas.openxmlformats.org/officeDocument/2006/relationships/hyperlink"/><Relationship Id="rId7" Target="https://cyber.harvard.edu/" TargetMode="External" Type="http://schemas.openxmlformats.org/officeDocument/2006/relationships/hyperlink"/><Relationship Id="rId8" Target="https://cyber.harvard.edu/" TargetMode="External" Type="http://schemas.openxmlformats.org/officeDocument/2006/relationships/hyperlink"/><Relationship Id="rId9" Target="https://fr-agil.uni-frankfurt.de/maps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93712" y="4032389"/>
            <a:ext cx="9599667" cy="752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09"/>
              </a:lnSpc>
              <a:spcBef>
                <a:spcPct val="0"/>
              </a:spcBef>
            </a:pPr>
            <a:r>
              <a:rPr lang="en-US" sz="5281" spc="-52">
                <a:solidFill>
                  <a:srgbClr val="FD9438"/>
                </a:solidFill>
                <a:latin typeface="Nunito Bold"/>
              </a:rPr>
              <a:t>Deine Online-Beziehungen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53481" y="2119242"/>
            <a:ext cx="5332038" cy="5332038"/>
            <a:chOff x="0" y="0"/>
            <a:chExt cx="7109384" cy="710938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109384" cy="7109384"/>
              <a:chOff x="0" y="0"/>
              <a:chExt cx="1280871" cy="128087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80871" cy="1280871"/>
              </a:xfrm>
              <a:custGeom>
                <a:avLst/>
                <a:gdLst/>
                <a:ahLst/>
                <a:cxnLst/>
                <a:rect r="r" b="b" t="t" l="l"/>
                <a:pathLst>
                  <a:path h="1280871" w="1280871">
                    <a:moveTo>
                      <a:pt x="0" y="0"/>
                    </a:moveTo>
                    <a:lnTo>
                      <a:pt x="1280871" y="0"/>
                    </a:lnTo>
                    <a:lnTo>
                      <a:pt x="1280871" y="1280871"/>
                    </a:lnTo>
                    <a:lnTo>
                      <a:pt x="0" y="1280871"/>
                    </a:lnTo>
                    <a:close/>
                  </a:path>
                </a:pathLst>
              </a:custGeom>
              <a:solidFill>
                <a:srgbClr val="CDF1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1280871" cy="1309446"/>
              </a:xfrm>
              <a:prstGeom prst="rect">
                <a:avLst/>
              </a:prstGeom>
            </p:spPr>
            <p:txBody>
              <a:bodyPr anchor="ctr" rtlCol="false" tIns="55696" lIns="55696" bIns="55696" rIns="55696"/>
              <a:lstStyle/>
              <a:p>
                <a:pPr algn="ctr">
                  <a:lnSpc>
                    <a:spcPts val="2568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917571" y="764516"/>
              <a:ext cx="5274242" cy="3342696"/>
              <a:chOff x="0" y="0"/>
              <a:chExt cx="2192281" cy="138941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192281" cy="1389419"/>
              </a:xfrm>
              <a:custGeom>
                <a:avLst/>
                <a:gdLst/>
                <a:ahLst/>
                <a:cxnLst/>
                <a:rect r="r" b="b" t="t" l="l"/>
                <a:pathLst>
                  <a:path h="1389419" w="2192281">
                    <a:moveTo>
                      <a:pt x="113516" y="0"/>
                    </a:moveTo>
                    <a:lnTo>
                      <a:pt x="2078766" y="0"/>
                    </a:lnTo>
                    <a:cubicBezTo>
                      <a:pt x="2141458" y="0"/>
                      <a:pt x="2192281" y="50823"/>
                      <a:pt x="2192281" y="113516"/>
                    </a:cubicBezTo>
                    <a:lnTo>
                      <a:pt x="2192281" y="1275903"/>
                    </a:lnTo>
                    <a:cubicBezTo>
                      <a:pt x="2192281" y="1338596"/>
                      <a:pt x="2141458" y="1389419"/>
                      <a:pt x="2078766" y="1389419"/>
                    </a:cubicBezTo>
                    <a:lnTo>
                      <a:pt x="113516" y="1389419"/>
                    </a:lnTo>
                    <a:cubicBezTo>
                      <a:pt x="50823" y="1389419"/>
                      <a:pt x="0" y="1338596"/>
                      <a:pt x="0" y="1275903"/>
                    </a:cubicBezTo>
                    <a:lnTo>
                      <a:pt x="0" y="113516"/>
                    </a:lnTo>
                    <a:cubicBezTo>
                      <a:pt x="0" y="50823"/>
                      <a:pt x="50823" y="0"/>
                      <a:pt x="113516" y="0"/>
                    </a:cubicBez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2192281" cy="1408469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598612" y="4219998"/>
              <a:ext cx="5912160" cy="1050954"/>
              <a:chOff x="0" y="0"/>
              <a:chExt cx="2476227" cy="44017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76228" cy="440178"/>
              </a:xfrm>
              <a:custGeom>
                <a:avLst/>
                <a:gdLst/>
                <a:ahLst/>
                <a:cxnLst/>
                <a:rect r="r" b="b" t="t" l="l"/>
                <a:pathLst>
                  <a:path h="440178" w="2476228">
                    <a:moveTo>
                      <a:pt x="203200" y="0"/>
                    </a:moveTo>
                    <a:lnTo>
                      <a:pt x="2273028" y="0"/>
                    </a:lnTo>
                    <a:lnTo>
                      <a:pt x="2476228" y="440178"/>
                    </a:lnTo>
                    <a:lnTo>
                      <a:pt x="0" y="44017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27000" y="-19050"/>
                <a:ext cx="2222227" cy="459228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85370" y="940021"/>
              <a:ext cx="4938644" cy="2991685"/>
              <a:chOff x="0" y="0"/>
              <a:chExt cx="2052787" cy="12435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052787" cy="1243518"/>
              </a:xfrm>
              <a:custGeom>
                <a:avLst/>
                <a:gdLst/>
                <a:ahLst/>
                <a:cxnLst/>
                <a:rect r="r" b="b" t="t" l="l"/>
                <a:pathLst>
                  <a:path h="1243518" w="2052787">
                    <a:moveTo>
                      <a:pt x="121229" y="0"/>
                    </a:moveTo>
                    <a:lnTo>
                      <a:pt x="1931558" y="0"/>
                    </a:lnTo>
                    <a:cubicBezTo>
                      <a:pt x="1998511" y="0"/>
                      <a:pt x="2052787" y="54276"/>
                      <a:pt x="2052787" y="121229"/>
                    </a:cubicBezTo>
                    <a:lnTo>
                      <a:pt x="2052787" y="1122289"/>
                    </a:lnTo>
                    <a:cubicBezTo>
                      <a:pt x="2052787" y="1154441"/>
                      <a:pt x="2040015" y="1185276"/>
                      <a:pt x="2017280" y="1208011"/>
                    </a:cubicBezTo>
                    <a:cubicBezTo>
                      <a:pt x="1994545" y="1230746"/>
                      <a:pt x="1963710" y="1243518"/>
                      <a:pt x="1931558" y="1243518"/>
                    </a:cubicBezTo>
                    <a:lnTo>
                      <a:pt x="121229" y="1243518"/>
                    </a:lnTo>
                    <a:cubicBezTo>
                      <a:pt x="89077" y="1243518"/>
                      <a:pt x="58242" y="1230746"/>
                      <a:pt x="35507" y="1208011"/>
                    </a:cubicBezTo>
                    <a:cubicBezTo>
                      <a:pt x="12772" y="1185276"/>
                      <a:pt x="0" y="1154441"/>
                      <a:pt x="0" y="1122289"/>
                    </a:cubicBezTo>
                    <a:lnTo>
                      <a:pt x="0" y="121229"/>
                    </a:lnTo>
                    <a:cubicBezTo>
                      <a:pt x="0" y="89077"/>
                      <a:pt x="12772" y="58242"/>
                      <a:pt x="35507" y="35507"/>
                    </a:cubicBezTo>
                    <a:cubicBezTo>
                      <a:pt x="58242" y="12772"/>
                      <a:pt x="89077" y="0"/>
                      <a:pt x="1212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2052787" cy="1262568"/>
              </a:xfrm>
              <a:prstGeom prst="rect">
                <a:avLst/>
              </a:prstGeom>
            </p:spPr>
            <p:txBody>
              <a:bodyPr anchor="ctr" rtlCol="false" tIns="21715" lIns="21715" bIns="21715" rIns="21715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42148" y="1078630"/>
              <a:ext cx="2466563" cy="2466563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530592" y="1159528"/>
              <a:ext cx="2289675" cy="228967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4324275" y="1944575"/>
              <a:ext cx="702310" cy="702310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190500" y="171450"/>
                <a:ext cx="431800" cy="450850"/>
              </a:xfrm>
              <a:prstGeom prst="rect">
                <a:avLst/>
              </a:prstGeom>
            </p:spPr>
            <p:txBody>
              <a:bodyPr anchor="ctr" rtlCol="false" tIns="20570" lIns="20570" bIns="20570" rIns="20570"/>
              <a:lstStyle/>
              <a:p>
                <a:pPr algn="ctr">
                  <a:lnSpc>
                    <a:spcPts val="1158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-8970065">
              <a:off x="4799976" y="1343936"/>
              <a:ext cx="269866" cy="1022534"/>
              <a:chOff x="0" y="0"/>
              <a:chExt cx="812800" cy="307972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1829934">
              <a:off x="4281017" y="2224991"/>
              <a:ext cx="269866" cy="1022534"/>
              <a:chOff x="0" y="0"/>
              <a:chExt cx="812800" cy="3079729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1829934">
              <a:off x="4356069" y="2269812"/>
              <a:ext cx="207083" cy="784645"/>
              <a:chOff x="0" y="0"/>
              <a:chExt cx="812800" cy="3079729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3079729"/>
              </a:xfrm>
              <a:custGeom>
                <a:avLst/>
                <a:gdLst/>
                <a:ahLst/>
                <a:cxnLst/>
                <a:rect r="r" b="b" t="t" l="l"/>
                <a:pathLst>
                  <a:path h="3079729" w="812800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anchor="ctr" rtlCol="false" tIns="21267" lIns="21267" bIns="21267" rIns="21267"/>
              <a:lstStyle/>
              <a:p>
                <a:pPr algn="ctr">
                  <a:lnSpc>
                    <a:spcPts val="1157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238725" y="2581405"/>
              <a:ext cx="5412969" cy="13503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6095">
                  <a:solidFill>
                    <a:srgbClr val="003587"/>
                  </a:solidFill>
                  <a:latin typeface="Canva Sans Bold"/>
                </a:rPr>
                <a:t>M@PS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22043" y="5593443"/>
              <a:ext cx="6865298" cy="1285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48"/>
                </a:lnSpc>
                <a:spcBef>
                  <a:spcPct val="0"/>
                </a:spcBef>
              </a:pPr>
              <a:r>
                <a:rPr lang="en-US" sz="2820">
                  <a:solidFill>
                    <a:srgbClr val="003587"/>
                  </a:solidFill>
                  <a:latin typeface="Canva Sans Bold"/>
                </a:rPr>
                <a:t>Medienkompetenz erweitern, Persönlichkeit stärken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8193712" y="1835114"/>
            <a:ext cx="6049648" cy="204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14319" spc="-143">
                <a:solidFill>
                  <a:srgbClr val="FFDE59"/>
                </a:solidFill>
                <a:latin typeface="Nunito Bold"/>
              </a:rPr>
              <a:t>M@PS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949296" y="8493271"/>
            <a:ext cx="9599667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49"/>
              </a:lnSpc>
            </a:pPr>
            <a:r>
              <a:rPr lang="en-US" sz="1499" spc="-14">
                <a:solidFill>
                  <a:srgbClr val="737373"/>
                </a:solidFill>
                <a:latin typeface="Nunito Bold"/>
              </a:rPr>
              <a:t>Die Aktivitäten unterstehen der Lizenz 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2" tooltip="https://creativecommons.org/licenses/by-sa/4.0/"/>
              </a:rPr>
              <a:t>CC BY-SA 4.0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(https://creativecommons.org/licenses/by-sa/4.0/). Sie basieren auf den „Tools Across Areas of digital life“ der 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3" tooltip="https://dcrp.berkman.harvard.edu/"/>
              </a:rPr>
              <a:t>„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4" tooltip="https://dcrp.berkman.harvard.edu/"/>
              </a:rPr>
              <a:t>Digital Citizenship+Resource Plattform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5" tooltip="https://dcrp.berkman.harvard.edu/"/>
              </a:rPr>
              <a:t>“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(https://dcrp.berkman.harvard.edu/) des 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6" tooltip="https://cyber.harvard.edu/"/>
              </a:rPr>
              <a:t>“Youth and Media team” des “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7" tooltip="https://cyber.harvard.edu/"/>
              </a:rPr>
              <a:t>Berkman Klein Center for Internet &amp; Society</a:t>
            </a:r>
            <a:r>
              <a:rPr lang="en-US" sz="1499" spc="-14">
                <a:solidFill>
                  <a:srgbClr val="737373"/>
                </a:solidFill>
                <a:latin typeface="Nunito Bold"/>
                <a:hlinkClick r:id="rId8" tooltip="https://cyber.harvard.edu/"/>
              </a:rPr>
              <a:t>”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(https://cyber.harvard.edu/) und wurden 2022 von Sabrina Schön im Rahmen des Projekts </a:t>
            </a:r>
            <a:r>
              <a:rPr lang="en-US" sz="1499" spc="-14" u="sng">
                <a:solidFill>
                  <a:srgbClr val="737373"/>
                </a:solidFill>
                <a:latin typeface="Nunito Bold"/>
                <a:hlinkClick r:id="rId9" tooltip="https://fr-agil.uni-frankfurt.de/maps/"/>
              </a:rPr>
              <a:t>M@PS</a:t>
            </a:r>
            <a:r>
              <a:rPr lang="en-US" sz="1499" spc="-14">
                <a:solidFill>
                  <a:srgbClr val="737373"/>
                </a:solidFill>
                <a:latin typeface="Nunito Bold"/>
              </a:rPr>
              <a:t> (https://fr-agil.uni-frankfurt.de/maps/) stark überarbeitet.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</a:p>
        </p:txBody>
      </p:sp>
      <p:grpSp>
        <p:nvGrpSpPr>
          <p:cNvPr name="Group 38" id="38"/>
          <p:cNvGrpSpPr/>
          <p:nvPr/>
        </p:nvGrpSpPr>
        <p:grpSpPr>
          <a:xfrm rot="-1567740">
            <a:off x="12634491" y="5188013"/>
            <a:ext cx="736186" cy="1423092"/>
            <a:chOff x="0" y="0"/>
            <a:chExt cx="420473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458154" y="5188013"/>
            <a:ext cx="1274751" cy="1423092"/>
            <a:chOff x="0" y="0"/>
            <a:chExt cx="728075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1316689" y="6611105"/>
            <a:ext cx="1416216" cy="1344031"/>
            <a:chOff x="0" y="0"/>
            <a:chExt cx="808873" cy="76764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0897480" y="7480772"/>
            <a:ext cx="659737" cy="659737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1398604">
            <a:off x="11561730" y="5121999"/>
            <a:ext cx="1337278" cy="799342"/>
            <a:chOff x="0" y="0"/>
            <a:chExt cx="763787" cy="45654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458154" y="5188013"/>
            <a:ext cx="1100022" cy="824802"/>
            <a:chOff x="0" y="0"/>
            <a:chExt cx="628278" cy="47108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1985430">
            <a:off x="8282015" y="4979075"/>
            <a:ext cx="745013" cy="1440156"/>
            <a:chOff x="0" y="0"/>
            <a:chExt cx="420473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420473" cy="812800"/>
            </a:xfrm>
            <a:custGeom>
              <a:avLst/>
              <a:gdLst/>
              <a:ahLst/>
              <a:cxnLst/>
              <a:rect r="r" b="b" t="t" l="l"/>
              <a:pathLst>
                <a:path h="812800" w="420473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8714729" y="5190400"/>
            <a:ext cx="1290036" cy="1440156"/>
            <a:chOff x="0" y="0"/>
            <a:chExt cx="728075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728075" cy="812800"/>
            </a:xfrm>
            <a:custGeom>
              <a:avLst/>
              <a:gdLst/>
              <a:ahLst/>
              <a:cxnLst/>
              <a:rect r="r" b="b" t="t" l="l"/>
              <a:pathLst>
                <a:path h="812800" w="728075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8571568" y="6630556"/>
            <a:ext cx="1433197" cy="1360147"/>
            <a:chOff x="0" y="0"/>
            <a:chExt cx="808873" cy="767644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08873" cy="767644"/>
            </a:xfrm>
            <a:custGeom>
              <a:avLst/>
              <a:gdLst/>
              <a:ahLst/>
              <a:cxnLst/>
              <a:rect r="r" b="b" t="t" l="l"/>
              <a:pathLst>
                <a:path h="767644" w="808873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733D8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428608" y="7472861"/>
            <a:ext cx="667648" cy="667648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-1389785">
            <a:off x="8546903" y="5123594"/>
            <a:ext cx="1353313" cy="808927"/>
            <a:chOff x="0" y="0"/>
            <a:chExt cx="763787" cy="456545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763787" cy="456545"/>
            </a:xfrm>
            <a:custGeom>
              <a:avLst/>
              <a:gdLst/>
              <a:ahLst/>
              <a:cxnLst/>
              <a:rect r="r" b="b" t="t" l="l"/>
              <a:pathLst>
                <a:path h="456545" w="763787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880813">
            <a:off x="8895449" y="5110712"/>
            <a:ext cx="1113212" cy="834691"/>
            <a:chOff x="0" y="0"/>
            <a:chExt cx="628278" cy="471086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628278" cy="471086"/>
            </a:xfrm>
            <a:custGeom>
              <a:avLst/>
              <a:gdLst/>
              <a:ahLst/>
              <a:cxnLst/>
              <a:rect r="r" b="b" t="t" l="l"/>
              <a:pathLst>
                <a:path h="471086" w="628278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67889" y="3377432"/>
            <a:ext cx="6776111" cy="1422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22"/>
              </a:lnSpc>
            </a:pPr>
            <a:r>
              <a:rPr lang="en-US" sz="10020" spc="-100">
                <a:solidFill>
                  <a:srgbClr val="FFBD59"/>
                </a:solidFill>
                <a:latin typeface="Nunito Bold"/>
              </a:rPr>
              <a:t>Bystander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962514" y="3377432"/>
            <a:ext cx="6029642" cy="1422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22"/>
              </a:lnSpc>
              <a:spcBef>
                <a:spcPct val="0"/>
              </a:spcBef>
            </a:pPr>
            <a:r>
              <a:rPr lang="en-US" sz="10020" spc="-100">
                <a:solidFill>
                  <a:srgbClr val="FFBD59"/>
                </a:solidFill>
                <a:latin typeface="Nunito Bold"/>
              </a:rPr>
              <a:t>Upstander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0971" y="1439351"/>
            <a:ext cx="14939897" cy="1422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  <a:spcBef>
                <a:spcPct val="0"/>
              </a:spcBef>
            </a:pPr>
            <a:r>
              <a:rPr lang="en-US" sz="10000" spc="-100">
                <a:solidFill>
                  <a:srgbClr val="FFDE59"/>
                </a:solidFill>
                <a:latin typeface="Nunito Bold"/>
              </a:rPr>
              <a:t>Begriffe zu Beziehungen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8279714"/>
            <a:ext cx="2841889" cy="1957172"/>
            <a:chOff x="0" y="0"/>
            <a:chExt cx="3789186" cy="260956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1213206" y="2408939"/>
              <a:ext cx="1091419" cy="124637"/>
              <a:chOff x="0" y="0"/>
              <a:chExt cx="812800" cy="9282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92820"/>
              </a:xfrm>
              <a:custGeom>
                <a:avLst/>
                <a:gdLst/>
                <a:ahLst/>
                <a:cxnLst/>
                <a:rect r="r" b="b" t="t" l="l"/>
                <a:pathLst>
                  <a:path h="92820" w="812800">
                    <a:moveTo>
                      <a:pt x="203200" y="92820"/>
                    </a:moveTo>
                    <a:lnTo>
                      <a:pt x="609600" y="92820"/>
                    </a:lnTo>
                    <a:lnTo>
                      <a:pt x="812800" y="0"/>
                    </a:lnTo>
                    <a:lnTo>
                      <a:pt x="0" y="0"/>
                    </a:lnTo>
                    <a:lnTo>
                      <a:pt x="203200" y="92820"/>
                    </a:ln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27000" y="-38100"/>
                <a:ext cx="558800" cy="1309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22990" y="348967"/>
              <a:ext cx="1717696" cy="1717696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579722"/>
              <a:ext cx="1568826" cy="1830988"/>
              <a:chOff x="0" y="0"/>
              <a:chExt cx="697408" cy="81395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97408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97408">
                    <a:moveTo>
                      <a:pt x="348704" y="0"/>
                    </a:moveTo>
                    <a:cubicBezTo>
                      <a:pt x="156120" y="0"/>
                      <a:pt x="0" y="182209"/>
                      <a:pt x="0" y="406975"/>
                    </a:cubicBezTo>
                    <a:cubicBezTo>
                      <a:pt x="0" y="631741"/>
                      <a:pt x="156120" y="813950"/>
                      <a:pt x="348704" y="813950"/>
                    </a:cubicBezTo>
                    <a:cubicBezTo>
                      <a:pt x="541288" y="813950"/>
                      <a:pt x="697408" y="631741"/>
                      <a:pt x="697408" y="406975"/>
                    </a:cubicBezTo>
                    <a:cubicBezTo>
                      <a:pt x="697408" y="182209"/>
                      <a:pt x="541288" y="0"/>
                      <a:pt x="3487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65382" y="38208"/>
                <a:ext cx="566644" cy="6994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-5400000">
              <a:off x="1630478" y="0"/>
              <a:ext cx="1414598" cy="141459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41836" lIns="41836" bIns="41836" rIns="41836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-5400000">
              <a:off x="1928466" y="198292"/>
              <a:ext cx="1291997" cy="1507900"/>
              <a:chOff x="0" y="0"/>
              <a:chExt cx="697408" cy="81395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97408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97408">
                    <a:moveTo>
                      <a:pt x="348704" y="0"/>
                    </a:moveTo>
                    <a:cubicBezTo>
                      <a:pt x="156120" y="0"/>
                      <a:pt x="0" y="182209"/>
                      <a:pt x="0" y="406975"/>
                    </a:cubicBezTo>
                    <a:cubicBezTo>
                      <a:pt x="0" y="631741"/>
                      <a:pt x="156120" y="813950"/>
                      <a:pt x="348704" y="813950"/>
                    </a:cubicBezTo>
                    <a:cubicBezTo>
                      <a:pt x="541288" y="813950"/>
                      <a:pt x="697408" y="631741"/>
                      <a:pt x="697408" y="406975"/>
                    </a:cubicBezTo>
                    <a:cubicBezTo>
                      <a:pt x="697408" y="182209"/>
                      <a:pt x="541288" y="0"/>
                      <a:pt x="3487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65382" y="38208"/>
                <a:ext cx="566644" cy="699435"/>
              </a:xfrm>
              <a:prstGeom prst="rect">
                <a:avLst/>
              </a:prstGeom>
            </p:spPr>
            <p:txBody>
              <a:bodyPr anchor="ctr" rtlCol="false" tIns="41836" lIns="41836" bIns="41836" rIns="41836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4923272">
              <a:off x="1671674" y="605189"/>
              <a:ext cx="1717696" cy="1717696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4923272">
              <a:off x="2042621" y="836739"/>
              <a:ext cx="1475729" cy="1830988"/>
              <a:chOff x="0" y="0"/>
              <a:chExt cx="656023" cy="81395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656023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56023">
                    <a:moveTo>
                      <a:pt x="328011" y="0"/>
                    </a:moveTo>
                    <a:cubicBezTo>
                      <a:pt x="146856" y="0"/>
                      <a:pt x="0" y="182209"/>
                      <a:pt x="0" y="406975"/>
                    </a:cubicBezTo>
                    <a:cubicBezTo>
                      <a:pt x="0" y="631741"/>
                      <a:pt x="146856" y="813950"/>
                      <a:pt x="328011" y="813950"/>
                    </a:cubicBezTo>
                    <a:cubicBezTo>
                      <a:pt x="509167" y="813950"/>
                      <a:pt x="656023" y="631741"/>
                      <a:pt x="656023" y="406975"/>
                    </a:cubicBezTo>
                    <a:cubicBezTo>
                      <a:pt x="656023" y="182209"/>
                      <a:pt x="509167" y="0"/>
                      <a:pt x="3280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61502" y="38208"/>
                <a:ext cx="533018" cy="6994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315527" y="1379839"/>
              <a:ext cx="886778" cy="1091419"/>
              <a:chOff x="0" y="0"/>
              <a:chExt cx="6604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604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60400">
                    <a:moveTo>
                      <a:pt x="220252" y="793731"/>
                    </a:moveTo>
                    <a:cubicBezTo>
                      <a:pt x="254109" y="805245"/>
                      <a:pt x="292600" y="812800"/>
                      <a:pt x="330378" y="812800"/>
                    </a:cubicBezTo>
                    <a:cubicBezTo>
                      <a:pt x="368157" y="812800"/>
                      <a:pt x="404509" y="806323"/>
                      <a:pt x="438009" y="794809"/>
                    </a:cubicBezTo>
                    <a:cubicBezTo>
                      <a:pt x="438723" y="794450"/>
                      <a:pt x="439435" y="794450"/>
                      <a:pt x="440148" y="794090"/>
                    </a:cubicBezTo>
                    <a:cubicBezTo>
                      <a:pt x="565955" y="748035"/>
                      <a:pt x="658618" y="626421"/>
                      <a:pt x="660400" y="484298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782" y="627140"/>
                      <a:pt x="93019" y="748755"/>
                      <a:pt x="220252" y="793731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660400" cy="723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6860" y="3378435"/>
            <a:ext cx="6776111" cy="1422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22"/>
              </a:lnSpc>
            </a:pPr>
            <a:r>
              <a:rPr lang="en-US" sz="10020" spc="-100">
                <a:solidFill>
                  <a:srgbClr val="F9A159"/>
                </a:solidFill>
                <a:latin typeface="Nunito Bold"/>
              </a:rPr>
              <a:t>Bystander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692709" y="3376535"/>
            <a:ext cx="6029642" cy="1422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22"/>
              </a:lnSpc>
              <a:spcBef>
                <a:spcPct val="0"/>
              </a:spcBef>
            </a:pPr>
            <a:r>
              <a:rPr lang="en-US" sz="10020" spc="-100">
                <a:solidFill>
                  <a:srgbClr val="F9A159"/>
                </a:solidFill>
                <a:latin typeface="Nunito Bold"/>
              </a:rPr>
              <a:t>Upstander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73994" y="5010647"/>
            <a:ext cx="7670006" cy="764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3"/>
              </a:lnSpc>
              <a:spcBef>
                <a:spcPct val="0"/>
              </a:spcBef>
            </a:pPr>
            <a:r>
              <a:rPr lang="en-US" sz="5421" spc="-54">
                <a:solidFill>
                  <a:srgbClr val="FFBD59"/>
                </a:solidFill>
                <a:latin typeface="Nunito Bold"/>
              </a:rPr>
              <a:t>Beobachtet einen Vorfall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62514" y="4989692"/>
            <a:ext cx="8849845" cy="80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3"/>
              </a:lnSpc>
              <a:spcBef>
                <a:spcPct val="0"/>
              </a:spcBef>
            </a:pPr>
            <a:r>
              <a:rPr lang="en-US" sz="5721" spc="-57">
                <a:solidFill>
                  <a:srgbClr val="FFBD59"/>
                </a:solidFill>
                <a:latin typeface="Nunito Bold"/>
              </a:rPr>
              <a:t>greift positiv ein: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92709" y="5985375"/>
            <a:ext cx="6713070" cy="1853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0667" indent="-460333" lvl="1">
              <a:lnSpc>
                <a:spcPts val="4690"/>
              </a:lnSpc>
              <a:buFont typeface="Arial"/>
              <a:buChar char="•"/>
            </a:pPr>
            <a:r>
              <a:rPr lang="en-US" sz="4264" spc="-42">
                <a:solidFill>
                  <a:srgbClr val="FFBD59"/>
                </a:solidFill>
                <a:latin typeface="Nunito Bold"/>
              </a:rPr>
              <a:t>unterstützt Opfer</a:t>
            </a:r>
          </a:p>
          <a:p>
            <a:pPr marL="920667" indent="-460333" lvl="1">
              <a:lnSpc>
                <a:spcPts val="4690"/>
              </a:lnSpc>
              <a:buFont typeface="Arial"/>
              <a:buChar char="•"/>
            </a:pPr>
            <a:r>
              <a:rPr lang="en-US" sz="4264" spc="-42">
                <a:solidFill>
                  <a:srgbClr val="FFBD59"/>
                </a:solidFill>
                <a:latin typeface="Nunito Bold"/>
              </a:rPr>
              <a:t>schlichtet Streit</a:t>
            </a:r>
          </a:p>
          <a:p>
            <a:pPr marL="920667" indent="-460333" lvl="1">
              <a:lnSpc>
                <a:spcPts val="4690"/>
              </a:lnSpc>
              <a:buFont typeface="Arial"/>
              <a:buChar char="•"/>
            </a:pPr>
            <a:r>
              <a:rPr lang="en-US" sz="4264" spc="-42">
                <a:solidFill>
                  <a:srgbClr val="FFBD59"/>
                </a:solidFill>
                <a:latin typeface="Nunito Bold"/>
              </a:rPr>
              <a:t>verhindert Schlimmeres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5232" y="1506289"/>
            <a:ext cx="14939897" cy="1422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  <a:spcBef>
                <a:spcPct val="0"/>
              </a:spcBef>
            </a:pPr>
            <a:r>
              <a:rPr lang="en-US" sz="10000" spc="-100">
                <a:solidFill>
                  <a:srgbClr val="FFDE59"/>
                </a:solidFill>
                <a:latin typeface="Nunito Bold"/>
              </a:rPr>
              <a:t>Begriffe zu Beziehungen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02615" y="8166568"/>
            <a:ext cx="3078949" cy="2120432"/>
            <a:chOff x="0" y="0"/>
            <a:chExt cx="4105265" cy="282724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314407" y="2609883"/>
              <a:ext cx="1182461" cy="135034"/>
              <a:chOff x="0" y="0"/>
              <a:chExt cx="812800" cy="9282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92820"/>
              </a:xfrm>
              <a:custGeom>
                <a:avLst/>
                <a:gdLst/>
                <a:ahLst/>
                <a:cxnLst/>
                <a:rect r="r" b="b" t="t" l="l"/>
                <a:pathLst>
                  <a:path h="92820" w="812800">
                    <a:moveTo>
                      <a:pt x="203200" y="92820"/>
                    </a:moveTo>
                    <a:lnTo>
                      <a:pt x="609600" y="92820"/>
                    </a:lnTo>
                    <a:lnTo>
                      <a:pt x="812800" y="0"/>
                    </a:lnTo>
                    <a:lnTo>
                      <a:pt x="0" y="0"/>
                    </a:lnTo>
                    <a:lnTo>
                      <a:pt x="203200" y="92820"/>
                    </a:ln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27000" y="-38100"/>
                <a:ext cx="558800" cy="1309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41591" y="378077"/>
              <a:ext cx="1860979" cy="1860979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628080"/>
              <a:ext cx="1699691" cy="1983722"/>
              <a:chOff x="0" y="0"/>
              <a:chExt cx="697408" cy="81395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97408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97408">
                    <a:moveTo>
                      <a:pt x="348704" y="0"/>
                    </a:moveTo>
                    <a:cubicBezTo>
                      <a:pt x="156120" y="0"/>
                      <a:pt x="0" y="182209"/>
                      <a:pt x="0" y="406975"/>
                    </a:cubicBezTo>
                    <a:cubicBezTo>
                      <a:pt x="0" y="631741"/>
                      <a:pt x="156120" y="813950"/>
                      <a:pt x="348704" y="813950"/>
                    </a:cubicBezTo>
                    <a:cubicBezTo>
                      <a:pt x="541288" y="813950"/>
                      <a:pt x="697408" y="631741"/>
                      <a:pt x="697408" y="406975"/>
                    </a:cubicBezTo>
                    <a:cubicBezTo>
                      <a:pt x="697408" y="182209"/>
                      <a:pt x="541288" y="0"/>
                      <a:pt x="3487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65382" y="38208"/>
                <a:ext cx="566644" cy="6994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-5400000">
              <a:off x="1766487" y="0"/>
              <a:ext cx="1532599" cy="1532599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41836" lIns="41836" bIns="41836" rIns="41836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5400000">
              <a:off x="2089332" y="214833"/>
              <a:ext cx="1399771" cy="1633683"/>
              <a:chOff x="0" y="0"/>
              <a:chExt cx="697408" cy="81395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97408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97408">
                    <a:moveTo>
                      <a:pt x="348704" y="0"/>
                    </a:moveTo>
                    <a:cubicBezTo>
                      <a:pt x="156120" y="0"/>
                      <a:pt x="0" y="182209"/>
                      <a:pt x="0" y="406975"/>
                    </a:cubicBezTo>
                    <a:cubicBezTo>
                      <a:pt x="0" y="631741"/>
                      <a:pt x="156120" y="813950"/>
                      <a:pt x="348704" y="813950"/>
                    </a:cubicBezTo>
                    <a:cubicBezTo>
                      <a:pt x="541288" y="813950"/>
                      <a:pt x="697408" y="631741"/>
                      <a:pt x="697408" y="406975"/>
                    </a:cubicBezTo>
                    <a:cubicBezTo>
                      <a:pt x="697408" y="182209"/>
                      <a:pt x="541288" y="0"/>
                      <a:pt x="3487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65382" y="38208"/>
                <a:ext cx="566644" cy="699435"/>
              </a:xfrm>
              <a:prstGeom prst="rect">
                <a:avLst/>
              </a:prstGeom>
            </p:spPr>
            <p:txBody>
              <a:bodyPr anchor="ctr" rtlCol="false" tIns="41836" lIns="41836" bIns="41836" rIns="41836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4923272">
              <a:off x="1811119" y="655672"/>
              <a:ext cx="1860979" cy="1860979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49B2B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-4923272">
              <a:off x="2213008" y="906537"/>
              <a:ext cx="1598829" cy="1983722"/>
              <a:chOff x="0" y="0"/>
              <a:chExt cx="656023" cy="81395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56023" cy="813950"/>
              </a:xfrm>
              <a:custGeom>
                <a:avLst/>
                <a:gdLst/>
                <a:ahLst/>
                <a:cxnLst/>
                <a:rect r="r" b="b" t="t" l="l"/>
                <a:pathLst>
                  <a:path h="813950" w="656023">
                    <a:moveTo>
                      <a:pt x="328011" y="0"/>
                    </a:moveTo>
                    <a:cubicBezTo>
                      <a:pt x="146856" y="0"/>
                      <a:pt x="0" y="182209"/>
                      <a:pt x="0" y="406975"/>
                    </a:cubicBezTo>
                    <a:cubicBezTo>
                      <a:pt x="0" y="631741"/>
                      <a:pt x="146856" y="813950"/>
                      <a:pt x="328011" y="813950"/>
                    </a:cubicBezTo>
                    <a:cubicBezTo>
                      <a:pt x="509167" y="813950"/>
                      <a:pt x="656023" y="631741"/>
                      <a:pt x="656023" y="406975"/>
                    </a:cubicBezTo>
                    <a:cubicBezTo>
                      <a:pt x="656023" y="182209"/>
                      <a:pt x="509167" y="0"/>
                      <a:pt x="3280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61502" y="38208"/>
                <a:ext cx="533018" cy="6994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425263" y="1494940"/>
              <a:ext cx="960749" cy="1182461"/>
              <a:chOff x="0" y="0"/>
              <a:chExt cx="6604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6604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60400">
                    <a:moveTo>
                      <a:pt x="220252" y="793731"/>
                    </a:moveTo>
                    <a:cubicBezTo>
                      <a:pt x="254109" y="805245"/>
                      <a:pt x="292600" y="812800"/>
                      <a:pt x="330378" y="812800"/>
                    </a:cubicBezTo>
                    <a:cubicBezTo>
                      <a:pt x="368157" y="812800"/>
                      <a:pt x="404509" y="806323"/>
                      <a:pt x="438009" y="794809"/>
                    </a:cubicBezTo>
                    <a:cubicBezTo>
                      <a:pt x="438723" y="794450"/>
                      <a:pt x="439435" y="794450"/>
                      <a:pt x="440148" y="794090"/>
                    </a:cubicBezTo>
                    <a:cubicBezTo>
                      <a:pt x="565955" y="748035"/>
                      <a:pt x="658618" y="626421"/>
                      <a:pt x="660400" y="484298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782" y="627140"/>
                      <a:pt x="93019" y="748755"/>
                      <a:pt x="220252" y="793731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660400" cy="723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DAF-Fp2wqJU</dc:identifier>
  <dcterms:modified xsi:type="dcterms:W3CDTF">2011-08-01T06:04:30Z</dcterms:modified>
  <cp:revision>1</cp:revision>
  <dc:title>Bystander-Upstander-DS3-Präs2</dc:title>
</cp:coreProperties>
</file>