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 2" charset="1" panose="020B0503030501040103"/>
      <p:regular r:id="rId10"/>
    </p:embeddedFont>
    <p:embeddedFont>
      <p:font typeface="Canva Sans 2 Bold" charset="1" panose="020B0803030501040103"/>
      <p:regular r:id="rId11"/>
    </p:embeddedFont>
    <p:embeddedFont>
      <p:font typeface="Canva Sans 2 Italics" charset="1" panose="020B0503030501040103"/>
      <p:regular r:id="rId12"/>
    </p:embeddedFont>
    <p:embeddedFont>
      <p:font typeface="Canva Sans 2 Bold Italics" charset="1" panose="020B0803030501040103"/>
      <p:regular r:id="rId13"/>
    </p:embeddedFont>
    <p:embeddedFont>
      <p:font typeface="Canva Sans 1" charset="1" panose="020B0503030501040103"/>
      <p:regular r:id="rId14"/>
    </p:embeddedFont>
    <p:embeddedFont>
      <p:font typeface="Canva Sans 1 Bold" charset="1" panose="020B0803030501040103"/>
      <p:regular r:id="rId15"/>
    </p:embeddedFont>
    <p:embeddedFont>
      <p:font typeface="Canva Sans 1 Italics" charset="1" panose="020B0503030501040103"/>
      <p:regular r:id="rId16"/>
    </p:embeddedFont>
    <p:embeddedFont>
      <p:font typeface="Canva Sans 1 Bold Italics" charset="1" panose="020B0803030501040103"/>
      <p:regular r:id="rId17"/>
    </p:embeddedFont>
    <p:embeddedFont>
      <p:font typeface="Canva Sans 1 Medium" charset="1" panose="020B0603030501040103"/>
      <p:regular r:id="rId18"/>
    </p:embeddedFont>
    <p:embeddedFont>
      <p:font typeface="Canva Sans 1 Medium Italics" charset="1" panose="020B0603030501040103"/>
      <p:regular r:id="rId19"/>
    </p:embeddedFont>
    <p:embeddedFont>
      <p:font typeface="Nunito" charset="1" panose="00000500000000000000"/>
      <p:regular r:id="rId20"/>
    </p:embeddedFont>
    <p:embeddedFont>
      <p:font typeface="Nunito Bold" charset="1" panose="00000800000000000000"/>
      <p:regular r:id="rId21"/>
    </p:embeddedFont>
    <p:embeddedFont>
      <p:font typeface="Nunito Bold Italics" charset="1" panose="00000000000000000000"/>
      <p:regular r:id="rId22"/>
    </p:embeddedFont>
    <p:embeddedFont>
      <p:font typeface="Nunito Light" charset="1" panose="00000400000000000000"/>
      <p:regular r:id="rId23"/>
    </p:embeddedFont>
    <p:embeddedFont>
      <p:font typeface="Nunito Heavy" charset="1" panose="00000000000000000000"/>
      <p:regular r:id="rId24"/>
    </p:embeddedFont>
    <p:embeddedFont>
      <p:font typeface="Nunito Heavy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creativecommons.org/licenses/by-sa/4.0/" TargetMode="External" Type="http://schemas.openxmlformats.org/officeDocument/2006/relationships/hyperlink"/><Relationship Id="rId3" Target="https://dcrp.berkman.harvard.edu/" TargetMode="External" Type="http://schemas.openxmlformats.org/officeDocument/2006/relationships/hyperlink"/><Relationship Id="rId4" Target="https://dcrp.berkman.harvard.edu/" TargetMode="External" Type="http://schemas.openxmlformats.org/officeDocument/2006/relationships/hyperlink"/><Relationship Id="rId5" Target="https://dcrp.berkman.harvard.edu/" TargetMode="External" Type="http://schemas.openxmlformats.org/officeDocument/2006/relationships/hyperlink"/><Relationship Id="rId6" Target="https://cyber.harvard.edu/" TargetMode="External" Type="http://schemas.openxmlformats.org/officeDocument/2006/relationships/hyperlink"/><Relationship Id="rId7" Target="https://cyber.harvard.edu/" TargetMode="External" Type="http://schemas.openxmlformats.org/officeDocument/2006/relationships/hyperlink"/><Relationship Id="rId8" Target="https://cyber.harvard.edu/" TargetMode="External" Type="http://schemas.openxmlformats.org/officeDocument/2006/relationships/hyperlink"/><Relationship Id="rId9" Target="https://fr-agil.uni-frankfurt.de/maps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193712" y="4032389"/>
            <a:ext cx="9599667" cy="752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09"/>
              </a:lnSpc>
              <a:spcBef>
                <a:spcPct val="0"/>
              </a:spcBef>
            </a:pPr>
            <a:r>
              <a:rPr lang="en-US" sz="5281" spc="-52">
                <a:solidFill>
                  <a:srgbClr val="FD9438"/>
                </a:solidFill>
                <a:latin typeface="Nunito Bold"/>
              </a:rPr>
              <a:t>Deine Online-Beziehungen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653481" y="2119242"/>
            <a:ext cx="5332038" cy="5332038"/>
            <a:chOff x="0" y="0"/>
            <a:chExt cx="7109384" cy="710938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109384" cy="7109384"/>
              <a:chOff x="0" y="0"/>
              <a:chExt cx="1280871" cy="128087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80871" cy="1280871"/>
              </a:xfrm>
              <a:custGeom>
                <a:avLst/>
                <a:gdLst/>
                <a:ahLst/>
                <a:cxnLst/>
                <a:rect r="r" b="b" t="t" l="l"/>
                <a:pathLst>
                  <a:path h="1280871" w="1280871">
                    <a:moveTo>
                      <a:pt x="0" y="0"/>
                    </a:moveTo>
                    <a:lnTo>
                      <a:pt x="1280871" y="0"/>
                    </a:lnTo>
                    <a:lnTo>
                      <a:pt x="1280871" y="1280871"/>
                    </a:lnTo>
                    <a:lnTo>
                      <a:pt x="0" y="1280871"/>
                    </a:lnTo>
                    <a:close/>
                  </a:path>
                </a:pathLst>
              </a:custGeom>
              <a:solidFill>
                <a:srgbClr val="CDF1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1280871" cy="1309446"/>
              </a:xfrm>
              <a:prstGeom prst="rect">
                <a:avLst/>
              </a:prstGeom>
            </p:spPr>
            <p:txBody>
              <a:bodyPr anchor="ctr" rtlCol="false" tIns="55696" lIns="55696" bIns="55696" rIns="55696"/>
              <a:lstStyle/>
              <a:p>
                <a:pPr algn="ctr">
                  <a:lnSpc>
                    <a:spcPts val="2568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917571" y="764516"/>
              <a:ext cx="5274242" cy="3342696"/>
              <a:chOff x="0" y="0"/>
              <a:chExt cx="2192281" cy="1389419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192281" cy="1389419"/>
              </a:xfrm>
              <a:custGeom>
                <a:avLst/>
                <a:gdLst/>
                <a:ahLst/>
                <a:cxnLst/>
                <a:rect r="r" b="b" t="t" l="l"/>
                <a:pathLst>
                  <a:path h="1389419" w="2192281">
                    <a:moveTo>
                      <a:pt x="113516" y="0"/>
                    </a:moveTo>
                    <a:lnTo>
                      <a:pt x="2078766" y="0"/>
                    </a:lnTo>
                    <a:cubicBezTo>
                      <a:pt x="2141458" y="0"/>
                      <a:pt x="2192281" y="50823"/>
                      <a:pt x="2192281" y="113516"/>
                    </a:cubicBezTo>
                    <a:lnTo>
                      <a:pt x="2192281" y="1275903"/>
                    </a:lnTo>
                    <a:cubicBezTo>
                      <a:pt x="2192281" y="1338596"/>
                      <a:pt x="2141458" y="1389419"/>
                      <a:pt x="2078766" y="1389419"/>
                    </a:cubicBezTo>
                    <a:lnTo>
                      <a:pt x="113516" y="1389419"/>
                    </a:lnTo>
                    <a:cubicBezTo>
                      <a:pt x="50823" y="1389419"/>
                      <a:pt x="0" y="1338596"/>
                      <a:pt x="0" y="1275903"/>
                    </a:cubicBezTo>
                    <a:lnTo>
                      <a:pt x="0" y="113516"/>
                    </a:lnTo>
                    <a:cubicBezTo>
                      <a:pt x="0" y="50823"/>
                      <a:pt x="50823" y="0"/>
                      <a:pt x="113516" y="0"/>
                    </a:cubicBezTo>
                    <a:close/>
                  </a:path>
                </a:pathLst>
              </a:custGeom>
              <a:solidFill>
                <a:srgbClr val="4C6FB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9050"/>
                <a:ext cx="2192281" cy="1408469"/>
              </a:xfrm>
              <a:prstGeom prst="rect">
                <a:avLst/>
              </a:prstGeom>
            </p:spPr>
            <p:txBody>
              <a:bodyPr anchor="ctr" rtlCol="false" tIns="21715" lIns="21715" bIns="21715" rIns="21715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598612" y="4219998"/>
              <a:ext cx="5912160" cy="1050954"/>
              <a:chOff x="0" y="0"/>
              <a:chExt cx="2476227" cy="440178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476228" cy="440178"/>
              </a:xfrm>
              <a:custGeom>
                <a:avLst/>
                <a:gdLst/>
                <a:ahLst/>
                <a:cxnLst/>
                <a:rect r="r" b="b" t="t" l="l"/>
                <a:pathLst>
                  <a:path h="440178" w="2476228">
                    <a:moveTo>
                      <a:pt x="203200" y="0"/>
                    </a:moveTo>
                    <a:lnTo>
                      <a:pt x="2273028" y="0"/>
                    </a:lnTo>
                    <a:lnTo>
                      <a:pt x="2476228" y="440178"/>
                    </a:lnTo>
                    <a:lnTo>
                      <a:pt x="0" y="44017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C6FB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127000" y="-19050"/>
                <a:ext cx="2222227" cy="459228"/>
              </a:xfrm>
              <a:prstGeom prst="rect">
                <a:avLst/>
              </a:prstGeom>
            </p:spPr>
            <p:txBody>
              <a:bodyPr anchor="ctr" rtlCol="false" tIns="21715" lIns="21715" bIns="21715" rIns="21715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085370" y="940021"/>
              <a:ext cx="4938644" cy="2991685"/>
              <a:chOff x="0" y="0"/>
              <a:chExt cx="2052787" cy="1243518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052787" cy="1243518"/>
              </a:xfrm>
              <a:custGeom>
                <a:avLst/>
                <a:gdLst/>
                <a:ahLst/>
                <a:cxnLst/>
                <a:rect r="r" b="b" t="t" l="l"/>
                <a:pathLst>
                  <a:path h="1243518" w="2052787">
                    <a:moveTo>
                      <a:pt x="121229" y="0"/>
                    </a:moveTo>
                    <a:lnTo>
                      <a:pt x="1931558" y="0"/>
                    </a:lnTo>
                    <a:cubicBezTo>
                      <a:pt x="1998511" y="0"/>
                      <a:pt x="2052787" y="54276"/>
                      <a:pt x="2052787" y="121229"/>
                    </a:cubicBezTo>
                    <a:lnTo>
                      <a:pt x="2052787" y="1122289"/>
                    </a:lnTo>
                    <a:cubicBezTo>
                      <a:pt x="2052787" y="1154441"/>
                      <a:pt x="2040015" y="1185276"/>
                      <a:pt x="2017280" y="1208011"/>
                    </a:cubicBezTo>
                    <a:cubicBezTo>
                      <a:pt x="1994545" y="1230746"/>
                      <a:pt x="1963710" y="1243518"/>
                      <a:pt x="1931558" y="1243518"/>
                    </a:cubicBezTo>
                    <a:lnTo>
                      <a:pt x="121229" y="1243518"/>
                    </a:lnTo>
                    <a:cubicBezTo>
                      <a:pt x="89077" y="1243518"/>
                      <a:pt x="58242" y="1230746"/>
                      <a:pt x="35507" y="1208011"/>
                    </a:cubicBezTo>
                    <a:cubicBezTo>
                      <a:pt x="12772" y="1185276"/>
                      <a:pt x="0" y="1154441"/>
                      <a:pt x="0" y="1122289"/>
                    </a:cubicBezTo>
                    <a:lnTo>
                      <a:pt x="0" y="121229"/>
                    </a:lnTo>
                    <a:cubicBezTo>
                      <a:pt x="0" y="89077"/>
                      <a:pt x="12772" y="58242"/>
                      <a:pt x="35507" y="35507"/>
                    </a:cubicBezTo>
                    <a:cubicBezTo>
                      <a:pt x="58242" y="12772"/>
                      <a:pt x="89077" y="0"/>
                      <a:pt x="12122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9050"/>
                <a:ext cx="2052787" cy="1262568"/>
              </a:xfrm>
              <a:prstGeom prst="rect">
                <a:avLst/>
              </a:prstGeom>
            </p:spPr>
            <p:txBody>
              <a:bodyPr anchor="ctr" rtlCol="false" tIns="21715" lIns="21715" bIns="21715" rIns="21715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42148" y="1078630"/>
              <a:ext cx="2466563" cy="2466563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20570" lIns="20570" bIns="20570" rIns="20570"/>
              <a:lstStyle/>
              <a:p>
                <a:pPr algn="ctr">
                  <a:lnSpc>
                    <a:spcPts val="1158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3530592" y="1159528"/>
              <a:ext cx="2289675" cy="2289675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20570" lIns="20570" bIns="20570" rIns="20570"/>
              <a:lstStyle/>
              <a:p>
                <a:pPr algn="ctr">
                  <a:lnSpc>
                    <a:spcPts val="1158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4324275" y="1944575"/>
              <a:ext cx="702310" cy="702310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190500" y="171450"/>
                <a:ext cx="431800" cy="450850"/>
              </a:xfrm>
              <a:prstGeom prst="rect">
                <a:avLst/>
              </a:prstGeom>
            </p:spPr>
            <p:txBody>
              <a:bodyPr anchor="ctr" rtlCol="false" tIns="20570" lIns="20570" bIns="20570" rIns="20570"/>
              <a:lstStyle/>
              <a:p>
                <a:pPr algn="ctr">
                  <a:lnSpc>
                    <a:spcPts val="1158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-8970065">
              <a:off x="4799976" y="1343936"/>
              <a:ext cx="269866" cy="1022534"/>
              <a:chOff x="0" y="0"/>
              <a:chExt cx="812800" cy="3079729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3079729"/>
              </a:xfrm>
              <a:custGeom>
                <a:avLst/>
                <a:gdLst/>
                <a:ahLst/>
                <a:cxnLst/>
                <a:rect r="r" b="b" t="t" l="l"/>
                <a:pathLst>
                  <a:path h="3079729" w="812800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anchor="ctr" rtlCol="false" tIns="21267" lIns="21267" bIns="21267" rIns="21267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1829934">
              <a:off x="4281017" y="2224991"/>
              <a:ext cx="269866" cy="1022534"/>
              <a:chOff x="0" y="0"/>
              <a:chExt cx="812800" cy="3079729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3079729"/>
              </a:xfrm>
              <a:custGeom>
                <a:avLst/>
                <a:gdLst/>
                <a:ahLst/>
                <a:cxnLst/>
                <a:rect r="r" b="b" t="t" l="l"/>
                <a:pathLst>
                  <a:path h="3079729" w="812800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anchor="ctr" rtlCol="false" tIns="21267" lIns="21267" bIns="21267" rIns="21267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1829934">
              <a:off x="4356069" y="2269812"/>
              <a:ext cx="207083" cy="784645"/>
              <a:chOff x="0" y="0"/>
              <a:chExt cx="812800" cy="3079729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3079729"/>
              </a:xfrm>
              <a:custGeom>
                <a:avLst/>
                <a:gdLst/>
                <a:ahLst/>
                <a:cxnLst/>
                <a:rect r="r" b="b" t="t" l="l"/>
                <a:pathLst>
                  <a:path h="3079729" w="812800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anchor="ctr" rtlCol="false" tIns="21267" lIns="21267" bIns="21267" rIns="21267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sp>
          <p:nvSpPr>
            <p:cNvPr name="TextBox 34" id="34"/>
            <p:cNvSpPr txBox="true"/>
            <p:nvPr/>
          </p:nvSpPr>
          <p:spPr>
            <a:xfrm rot="0">
              <a:off x="238725" y="2581405"/>
              <a:ext cx="5412969" cy="13503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4"/>
                </a:lnSpc>
                <a:spcBef>
                  <a:spcPct val="0"/>
                </a:spcBef>
              </a:pPr>
              <a:r>
                <a:rPr lang="en-US" sz="6095">
                  <a:solidFill>
                    <a:srgbClr val="003587"/>
                  </a:solidFill>
                  <a:latin typeface="Canva Sans 1 Bold"/>
                </a:rPr>
                <a:t>M@PS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122043" y="5593443"/>
              <a:ext cx="6865298" cy="1285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48"/>
                </a:lnSpc>
                <a:spcBef>
                  <a:spcPct val="0"/>
                </a:spcBef>
              </a:pPr>
              <a:r>
                <a:rPr lang="en-US" sz="2820">
                  <a:solidFill>
                    <a:srgbClr val="003587"/>
                  </a:solidFill>
                  <a:latin typeface="Canva Sans 1 Bold"/>
                </a:rPr>
                <a:t>Medienkompetenz erweitern, Persönlichkeit stärken</a:t>
              </a: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8193712" y="1835114"/>
            <a:ext cx="6049648" cy="2048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51"/>
              </a:lnSpc>
            </a:pPr>
            <a:r>
              <a:rPr lang="en-US" sz="14319" spc="-143">
                <a:solidFill>
                  <a:srgbClr val="FFDE59"/>
                </a:solidFill>
                <a:latin typeface="Nunito Bold"/>
              </a:rPr>
              <a:t>M@PS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949296" y="8493271"/>
            <a:ext cx="9599667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49"/>
              </a:lnSpc>
            </a:pPr>
            <a:r>
              <a:rPr lang="en-US" sz="1499" spc="-14">
                <a:solidFill>
                  <a:srgbClr val="737373"/>
                </a:solidFill>
                <a:latin typeface="Nunito Bold"/>
              </a:rPr>
              <a:t>Die Aktivitäten unterstehen der Lizenz </a:t>
            </a:r>
            <a:r>
              <a:rPr lang="en-US" sz="1499" spc="-14" u="sng">
                <a:solidFill>
                  <a:srgbClr val="737373"/>
                </a:solidFill>
                <a:latin typeface="Nunito Bold"/>
                <a:hlinkClick r:id="rId2" tooltip="https://creativecommons.org/licenses/by-sa/4.0/"/>
              </a:rPr>
              <a:t>CC BY-SA 4.0</a:t>
            </a:r>
            <a:r>
              <a:rPr lang="en-US" sz="1499" spc="-14">
                <a:solidFill>
                  <a:srgbClr val="737373"/>
                </a:solidFill>
                <a:latin typeface="Nunito Bold"/>
              </a:rPr>
              <a:t> (https://creativecommons.org/licenses/by-sa/4.0/). Sie basieren auf den „Tools Across Areas of digital life“ der </a:t>
            </a:r>
            <a:r>
              <a:rPr lang="en-US" sz="1499" spc="-14">
                <a:solidFill>
                  <a:srgbClr val="737373"/>
                </a:solidFill>
                <a:latin typeface="Nunito Bold"/>
                <a:hlinkClick r:id="rId3" tooltip="https://dcrp.berkman.harvard.edu/"/>
              </a:rPr>
              <a:t>„</a:t>
            </a:r>
            <a:r>
              <a:rPr lang="en-US" sz="1499" spc="-14" u="sng">
                <a:solidFill>
                  <a:srgbClr val="737373"/>
                </a:solidFill>
                <a:latin typeface="Nunito Bold"/>
                <a:hlinkClick r:id="rId4" tooltip="https://dcrp.berkman.harvard.edu/"/>
              </a:rPr>
              <a:t>Digital Citizenship+Resource Plattform</a:t>
            </a:r>
            <a:r>
              <a:rPr lang="en-US" sz="1499" spc="-14">
                <a:solidFill>
                  <a:srgbClr val="737373"/>
                </a:solidFill>
                <a:latin typeface="Nunito Bold"/>
                <a:hlinkClick r:id="rId5" tooltip="https://dcrp.berkman.harvard.edu/"/>
              </a:rPr>
              <a:t>“</a:t>
            </a:r>
            <a:r>
              <a:rPr lang="en-US" sz="1499" spc="-14">
                <a:solidFill>
                  <a:srgbClr val="737373"/>
                </a:solidFill>
                <a:latin typeface="Nunito Bold"/>
              </a:rPr>
              <a:t> (https://dcrp.berkman.harvard.edu/) des </a:t>
            </a:r>
            <a:r>
              <a:rPr lang="en-US" sz="1499" spc="-14">
                <a:solidFill>
                  <a:srgbClr val="737373"/>
                </a:solidFill>
                <a:latin typeface="Nunito Bold"/>
                <a:hlinkClick r:id="rId6" tooltip="https://cyber.harvard.edu/"/>
              </a:rPr>
              <a:t>“Youth and Media team” des “</a:t>
            </a:r>
            <a:r>
              <a:rPr lang="en-US" sz="1499" spc="-14" u="sng">
                <a:solidFill>
                  <a:srgbClr val="737373"/>
                </a:solidFill>
                <a:latin typeface="Nunito Bold"/>
                <a:hlinkClick r:id="rId7" tooltip="https://cyber.harvard.edu/"/>
              </a:rPr>
              <a:t>Berkman Klein Center for Internet &amp; Society</a:t>
            </a:r>
            <a:r>
              <a:rPr lang="en-US" sz="1499" spc="-14">
                <a:solidFill>
                  <a:srgbClr val="737373"/>
                </a:solidFill>
                <a:latin typeface="Nunito Bold"/>
                <a:hlinkClick r:id="rId8" tooltip="https://cyber.harvard.edu/"/>
              </a:rPr>
              <a:t>”</a:t>
            </a:r>
            <a:r>
              <a:rPr lang="en-US" sz="1499" spc="-14">
                <a:solidFill>
                  <a:srgbClr val="737373"/>
                </a:solidFill>
                <a:latin typeface="Nunito Bold"/>
              </a:rPr>
              <a:t> (https://cyber.harvard.edu/) und wurden 2022 von Sabrina Schön im Rahmen des Projekts </a:t>
            </a:r>
            <a:r>
              <a:rPr lang="en-US" sz="1499" spc="-14" u="sng">
                <a:solidFill>
                  <a:srgbClr val="737373"/>
                </a:solidFill>
                <a:latin typeface="Nunito Bold"/>
                <a:hlinkClick r:id="rId9" tooltip="https://fr-agil.uni-frankfurt.de/maps/"/>
              </a:rPr>
              <a:t>M@PS</a:t>
            </a:r>
            <a:r>
              <a:rPr lang="en-US" sz="1499" spc="-14">
                <a:solidFill>
                  <a:srgbClr val="737373"/>
                </a:solidFill>
                <a:latin typeface="Nunito Bold"/>
              </a:rPr>
              <a:t> (https://fr-agil.uni-frankfurt.de/maps/) stark überarbeitet.</a:t>
            </a:r>
          </a:p>
          <a:p>
            <a:pPr>
              <a:lnSpc>
                <a:spcPts val="1649"/>
              </a:lnSpc>
              <a:spcBef>
                <a:spcPct val="0"/>
              </a:spcBef>
            </a:pPr>
          </a:p>
        </p:txBody>
      </p:sp>
      <p:grpSp>
        <p:nvGrpSpPr>
          <p:cNvPr name="Group 38" id="38"/>
          <p:cNvGrpSpPr/>
          <p:nvPr/>
        </p:nvGrpSpPr>
        <p:grpSpPr>
          <a:xfrm rot="-1567740">
            <a:off x="12634491" y="5188013"/>
            <a:ext cx="736186" cy="1423092"/>
            <a:chOff x="0" y="0"/>
            <a:chExt cx="420473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420473" cy="812800"/>
            </a:xfrm>
            <a:custGeom>
              <a:avLst/>
              <a:gdLst/>
              <a:ahLst/>
              <a:cxnLst/>
              <a:rect r="r" b="b" t="t" l="l"/>
              <a:pathLst>
                <a:path h="812800" w="420473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1458154" y="5188013"/>
            <a:ext cx="1274751" cy="1423092"/>
            <a:chOff x="0" y="0"/>
            <a:chExt cx="728075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728075" cy="812800"/>
            </a:xfrm>
            <a:custGeom>
              <a:avLst/>
              <a:gdLst/>
              <a:ahLst/>
              <a:cxnLst/>
              <a:rect r="r" b="b" t="t" l="l"/>
              <a:pathLst>
                <a:path h="812800" w="728075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1316689" y="6611105"/>
            <a:ext cx="1416216" cy="1344031"/>
            <a:chOff x="0" y="0"/>
            <a:chExt cx="808873" cy="76764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08873" cy="767644"/>
            </a:xfrm>
            <a:custGeom>
              <a:avLst/>
              <a:gdLst/>
              <a:ahLst/>
              <a:cxnLst/>
              <a:rect r="r" b="b" t="t" l="l"/>
              <a:pathLst>
                <a:path h="767644" w="808873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4748D6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0897480" y="7480772"/>
            <a:ext cx="659737" cy="659737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1398604">
            <a:off x="11561730" y="5121999"/>
            <a:ext cx="1337278" cy="799342"/>
            <a:chOff x="0" y="0"/>
            <a:chExt cx="763787" cy="456545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763787" cy="456545"/>
            </a:xfrm>
            <a:custGeom>
              <a:avLst/>
              <a:gdLst/>
              <a:ahLst/>
              <a:cxnLst/>
              <a:rect r="r" b="b" t="t" l="l"/>
              <a:pathLst>
                <a:path h="456545" w="763787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1458154" y="5188013"/>
            <a:ext cx="1100022" cy="824802"/>
            <a:chOff x="0" y="0"/>
            <a:chExt cx="628278" cy="4710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28278" cy="471086"/>
            </a:xfrm>
            <a:custGeom>
              <a:avLst/>
              <a:gdLst/>
              <a:ahLst/>
              <a:cxnLst/>
              <a:rect r="r" b="b" t="t" l="l"/>
              <a:pathLst>
                <a:path h="471086" w="628278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1985430">
            <a:off x="8282015" y="4979075"/>
            <a:ext cx="745013" cy="1440156"/>
            <a:chOff x="0" y="0"/>
            <a:chExt cx="420473" cy="8128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420473" cy="812800"/>
            </a:xfrm>
            <a:custGeom>
              <a:avLst/>
              <a:gdLst/>
              <a:ahLst/>
              <a:cxnLst/>
              <a:rect r="r" b="b" t="t" l="l"/>
              <a:pathLst>
                <a:path h="812800" w="420473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8714729" y="5190400"/>
            <a:ext cx="1290036" cy="1440156"/>
            <a:chOff x="0" y="0"/>
            <a:chExt cx="728075" cy="8128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728075" cy="812800"/>
            </a:xfrm>
            <a:custGeom>
              <a:avLst/>
              <a:gdLst/>
              <a:ahLst/>
              <a:cxnLst/>
              <a:rect r="r" b="b" t="t" l="l"/>
              <a:pathLst>
                <a:path h="812800" w="728075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8571568" y="6630556"/>
            <a:ext cx="1433197" cy="1360147"/>
            <a:chOff x="0" y="0"/>
            <a:chExt cx="808873" cy="767644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08873" cy="767644"/>
            </a:xfrm>
            <a:custGeom>
              <a:avLst/>
              <a:gdLst/>
              <a:ahLst/>
              <a:cxnLst/>
              <a:rect r="r" b="b" t="t" l="l"/>
              <a:pathLst>
                <a:path h="767644" w="808873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733D8D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9428608" y="7472861"/>
            <a:ext cx="667648" cy="667648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-1389785">
            <a:off x="8546903" y="5123594"/>
            <a:ext cx="1353313" cy="808927"/>
            <a:chOff x="0" y="0"/>
            <a:chExt cx="763787" cy="456545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763787" cy="456545"/>
            </a:xfrm>
            <a:custGeom>
              <a:avLst/>
              <a:gdLst/>
              <a:ahLst/>
              <a:cxnLst/>
              <a:rect r="r" b="b" t="t" l="l"/>
              <a:pathLst>
                <a:path h="456545" w="763787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1" id="71"/>
          <p:cNvGrpSpPr/>
          <p:nvPr/>
        </p:nvGrpSpPr>
        <p:grpSpPr>
          <a:xfrm rot="880813">
            <a:off x="8895449" y="5110712"/>
            <a:ext cx="1113212" cy="834691"/>
            <a:chOff x="0" y="0"/>
            <a:chExt cx="628278" cy="471086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628278" cy="471086"/>
            </a:xfrm>
            <a:custGeom>
              <a:avLst/>
              <a:gdLst/>
              <a:ahLst/>
              <a:cxnLst/>
              <a:rect r="r" b="b" t="t" l="l"/>
              <a:pathLst>
                <a:path h="471086" w="628278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139" y="669174"/>
            <a:ext cx="11592981" cy="1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5"/>
              </a:lnSpc>
              <a:spcBef>
                <a:spcPct val="0"/>
              </a:spcBef>
            </a:pPr>
            <a:r>
              <a:rPr lang="en-US" sz="7759" spc="-77">
                <a:solidFill>
                  <a:srgbClr val="FFDE59"/>
                </a:solidFill>
                <a:latin typeface="Nunito Bold"/>
              </a:rPr>
              <a:t>Begriffe zu Beziehungen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91139" y="2094595"/>
            <a:ext cx="17996861" cy="632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99"/>
              </a:lnSpc>
            </a:pPr>
            <a:r>
              <a:rPr lang="en-US" sz="4999" spc="-49">
                <a:solidFill>
                  <a:srgbClr val="F2D16A"/>
                </a:solidFill>
                <a:latin typeface="Nunito Bold"/>
              </a:rPr>
              <a:t> </a:t>
            </a:r>
            <a:r>
              <a:rPr lang="en-US" sz="4999" spc="-49">
                <a:solidFill>
                  <a:srgbClr val="F9A159"/>
                </a:solidFill>
                <a:latin typeface="Nunito Bold"/>
              </a:rPr>
              <a:t>„Beziehungen“ ist ein sehr weit gefasster Begriff. </a:t>
            </a:r>
          </a:p>
          <a:p>
            <a:pPr>
              <a:lnSpc>
                <a:spcPts val="5499"/>
              </a:lnSpc>
            </a:pPr>
          </a:p>
          <a:p>
            <a:pPr>
              <a:lnSpc>
                <a:spcPts val="5499"/>
              </a:lnSpc>
            </a:pPr>
            <a:r>
              <a:rPr lang="en-US" sz="4999" spc="-49">
                <a:solidFill>
                  <a:srgbClr val="F9A159"/>
                </a:solidFill>
                <a:latin typeface="Nunito Bold"/>
              </a:rPr>
              <a:t>Gleichaltrige sind zum Beispiel </a:t>
            </a:r>
            <a:r>
              <a:rPr lang="en-US" sz="4999" spc="-49">
                <a:solidFill>
                  <a:srgbClr val="FFDE59"/>
                </a:solidFill>
                <a:latin typeface="Nunito Bold"/>
              </a:rPr>
              <a:t>Freund*innen</a:t>
            </a:r>
            <a:r>
              <a:rPr lang="en-US" sz="4999" spc="-49">
                <a:solidFill>
                  <a:srgbClr val="F9A159"/>
                </a:solidFill>
                <a:latin typeface="Nunito Bold"/>
              </a:rPr>
              <a:t>, </a:t>
            </a:r>
            <a:r>
              <a:rPr lang="en-US" sz="4999" spc="-49">
                <a:solidFill>
                  <a:srgbClr val="FFDE59"/>
                </a:solidFill>
                <a:latin typeface="Nunito Bold"/>
              </a:rPr>
              <a:t>Mitschüler*innen</a:t>
            </a:r>
            <a:r>
              <a:rPr lang="en-US" sz="4999" spc="-49">
                <a:solidFill>
                  <a:srgbClr val="F9A159"/>
                </a:solidFill>
                <a:latin typeface="Nunito Bold"/>
              </a:rPr>
              <a:t> oder </a:t>
            </a:r>
            <a:r>
              <a:rPr lang="en-US" sz="4999" spc="-49">
                <a:solidFill>
                  <a:srgbClr val="FFDE59"/>
                </a:solidFill>
                <a:latin typeface="Nunito Bold"/>
              </a:rPr>
              <a:t>Mitglieder des gleichen Vereins</a:t>
            </a:r>
            <a:r>
              <a:rPr lang="en-US" sz="4999" spc="-49">
                <a:solidFill>
                  <a:srgbClr val="F9A159"/>
                </a:solidFill>
                <a:latin typeface="Nunito Bold"/>
              </a:rPr>
              <a:t>. </a:t>
            </a:r>
          </a:p>
          <a:p>
            <a:pPr>
              <a:lnSpc>
                <a:spcPts val="5499"/>
              </a:lnSpc>
            </a:pPr>
          </a:p>
          <a:p>
            <a:pPr>
              <a:lnSpc>
                <a:spcPts val="5499"/>
              </a:lnSpc>
            </a:pPr>
            <a:r>
              <a:rPr lang="en-US" sz="4999" spc="-49">
                <a:solidFill>
                  <a:srgbClr val="F9A159"/>
                </a:solidFill>
                <a:latin typeface="Nunito Bold"/>
              </a:rPr>
              <a:t>Was genau macht eine positive Beziehung aus?</a:t>
            </a:r>
          </a:p>
          <a:p>
            <a:pPr>
              <a:lnSpc>
                <a:spcPts val="5499"/>
              </a:lnSpc>
            </a:pPr>
            <a:r>
              <a:rPr lang="en-US" sz="4999" spc="-49">
                <a:solidFill>
                  <a:srgbClr val="F9A159"/>
                </a:solidFill>
                <a:latin typeface="Nunito Bold"/>
              </a:rPr>
              <a:t>Es gibt unterschiedliche Vorstellungen zu </a:t>
            </a:r>
          </a:p>
          <a:p>
            <a:pPr>
              <a:lnSpc>
                <a:spcPts val="5499"/>
              </a:lnSpc>
            </a:pPr>
            <a:r>
              <a:rPr lang="en-US" sz="4999" spc="-49">
                <a:solidFill>
                  <a:srgbClr val="F9A159"/>
                </a:solidFill>
                <a:latin typeface="Nunito Bold"/>
              </a:rPr>
              <a:t>diesem Thema.</a:t>
            </a:r>
          </a:p>
          <a:p>
            <a:pPr algn="ctr">
              <a:lnSpc>
                <a:spcPts val="5853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567740">
            <a:off x="17265327" y="7576769"/>
            <a:ext cx="744002" cy="1438201"/>
            <a:chOff x="0" y="0"/>
            <a:chExt cx="420473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0473" cy="812800"/>
            </a:xfrm>
            <a:custGeom>
              <a:avLst/>
              <a:gdLst/>
              <a:ahLst/>
              <a:cxnLst/>
              <a:rect r="r" b="b" t="t" l="l"/>
              <a:pathLst>
                <a:path h="812800" w="420473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076500" y="7576769"/>
            <a:ext cx="1288285" cy="1438201"/>
            <a:chOff x="0" y="0"/>
            <a:chExt cx="72807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28075" cy="812800"/>
            </a:xfrm>
            <a:custGeom>
              <a:avLst/>
              <a:gdLst/>
              <a:ahLst/>
              <a:cxnLst/>
              <a:rect r="r" b="b" t="t" l="l"/>
              <a:pathLst>
                <a:path h="812800" w="728075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933533" y="9014970"/>
            <a:ext cx="1431252" cy="1358301"/>
            <a:chOff x="0" y="0"/>
            <a:chExt cx="808873" cy="76764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08873" cy="767644"/>
            </a:xfrm>
            <a:custGeom>
              <a:avLst/>
              <a:gdLst/>
              <a:ahLst/>
              <a:cxnLst/>
              <a:rect r="r" b="b" t="t" l="l"/>
              <a:pathLst>
                <a:path h="767644" w="808873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4748D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509874" y="9893871"/>
            <a:ext cx="666742" cy="66674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1398604">
            <a:off x="16181176" y="7510054"/>
            <a:ext cx="1351476" cy="807829"/>
            <a:chOff x="0" y="0"/>
            <a:chExt cx="763787" cy="45654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63787" cy="456545"/>
            </a:xfrm>
            <a:custGeom>
              <a:avLst/>
              <a:gdLst/>
              <a:ahLst/>
              <a:cxnLst/>
              <a:rect r="r" b="b" t="t" l="l"/>
              <a:pathLst>
                <a:path h="456545" w="763787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6076500" y="7576769"/>
            <a:ext cx="1111701" cy="833559"/>
            <a:chOff x="0" y="0"/>
            <a:chExt cx="628278" cy="47108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28278" cy="471086"/>
            </a:xfrm>
            <a:custGeom>
              <a:avLst/>
              <a:gdLst/>
              <a:ahLst/>
              <a:cxnLst/>
              <a:rect r="r" b="b" t="t" l="l"/>
              <a:pathLst>
                <a:path h="471086" w="628278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1985430">
            <a:off x="12866640" y="7365612"/>
            <a:ext cx="752923" cy="1455446"/>
            <a:chOff x="0" y="0"/>
            <a:chExt cx="420473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0473" cy="812800"/>
            </a:xfrm>
            <a:custGeom>
              <a:avLst/>
              <a:gdLst/>
              <a:ahLst/>
              <a:cxnLst/>
              <a:rect r="r" b="b" t="t" l="l"/>
              <a:pathLst>
                <a:path h="812800" w="420473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3303948" y="7579181"/>
            <a:ext cx="1303733" cy="1455446"/>
            <a:chOff x="0" y="0"/>
            <a:chExt cx="728075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28075" cy="812800"/>
            </a:xfrm>
            <a:custGeom>
              <a:avLst/>
              <a:gdLst/>
              <a:ahLst/>
              <a:cxnLst/>
              <a:rect r="r" b="b" t="t" l="l"/>
              <a:pathLst>
                <a:path h="812800" w="728075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3159267" y="9034627"/>
            <a:ext cx="1448414" cy="1374588"/>
            <a:chOff x="0" y="0"/>
            <a:chExt cx="808873" cy="76764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08873" cy="767644"/>
            </a:xfrm>
            <a:custGeom>
              <a:avLst/>
              <a:gdLst/>
              <a:ahLst/>
              <a:cxnLst/>
              <a:rect r="r" b="b" t="t" l="l"/>
              <a:pathLst>
                <a:path h="767644" w="808873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733D8D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025407" y="9885876"/>
            <a:ext cx="674737" cy="674737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-1389785">
            <a:off x="13134340" y="7511667"/>
            <a:ext cx="1367681" cy="817516"/>
            <a:chOff x="0" y="0"/>
            <a:chExt cx="763787" cy="456545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3787" cy="456545"/>
            </a:xfrm>
            <a:custGeom>
              <a:avLst/>
              <a:gdLst/>
              <a:ahLst/>
              <a:cxnLst/>
              <a:rect r="r" b="b" t="t" l="l"/>
              <a:pathLst>
                <a:path h="456545" w="763787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880813">
            <a:off x="13486587" y="7498648"/>
            <a:ext cx="1125031" cy="843554"/>
            <a:chOff x="0" y="0"/>
            <a:chExt cx="628278" cy="47108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28278" cy="471086"/>
            </a:xfrm>
            <a:custGeom>
              <a:avLst/>
              <a:gdLst/>
              <a:ahLst/>
              <a:cxnLst/>
              <a:rect r="r" b="b" t="t" l="l"/>
              <a:pathLst>
                <a:path h="471086" w="628278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4260878" y="5648613"/>
            <a:ext cx="1248995" cy="1395539"/>
            <a:chOff x="0" y="0"/>
            <a:chExt cx="636518" cy="7112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36529" cy="711200"/>
            </a:xfrm>
            <a:custGeom>
              <a:avLst/>
              <a:gdLst/>
              <a:ahLst/>
              <a:cxnLst/>
              <a:rect r="r" b="b" t="t" l="l"/>
              <a:pathLst>
                <a:path h="711200" w="636529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7092" y="551732"/>
                  </a:lnTo>
                  <a:cubicBezTo>
                    <a:pt x="510080" y="551732"/>
                    <a:pt x="636518" y="428220"/>
                    <a:pt x="636518" y="275861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4C6FBF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9525"/>
              <a:ext cx="636518" cy="530225"/>
            </a:xfrm>
            <a:prstGeom prst="rect">
              <a:avLst/>
            </a:prstGeom>
          </p:spPr>
          <p:txBody>
            <a:bodyPr anchor="ctr" rtlCol="false" tIns="110932" lIns="110932" bIns="110932" rIns="110932"/>
            <a:lstStyle/>
            <a:p>
              <a:pPr algn="ctr">
                <a:lnSpc>
                  <a:spcPts val="19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-2283310">
            <a:off x="15814880" y="6360320"/>
            <a:ext cx="841653" cy="940404"/>
            <a:chOff x="0" y="0"/>
            <a:chExt cx="636518" cy="7112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36529" cy="711200"/>
            </a:xfrm>
            <a:custGeom>
              <a:avLst/>
              <a:gdLst/>
              <a:ahLst/>
              <a:cxnLst/>
              <a:rect r="r" b="b" t="t" l="l"/>
              <a:pathLst>
                <a:path h="711200" w="636529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7092" y="551732"/>
                  </a:lnTo>
                  <a:cubicBezTo>
                    <a:pt x="510080" y="551732"/>
                    <a:pt x="636518" y="428220"/>
                    <a:pt x="636518" y="275861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75D0DF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9525"/>
              <a:ext cx="636518" cy="530225"/>
            </a:xfrm>
            <a:prstGeom prst="rect">
              <a:avLst/>
            </a:prstGeom>
          </p:spPr>
          <p:txBody>
            <a:bodyPr anchor="ctr" rtlCol="false" tIns="110932" lIns="110932" bIns="110932" rIns="110932"/>
            <a:lstStyle/>
            <a:p>
              <a:pPr algn="ctr">
                <a:lnSpc>
                  <a:spcPts val="1959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2616" y="797312"/>
            <a:ext cx="11592981" cy="1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5"/>
              </a:lnSpc>
              <a:spcBef>
                <a:spcPct val="0"/>
              </a:spcBef>
            </a:pPr>
            <a:r>
              <a:rPr lang="en-US" sz="7759" spc="-77">
                <a:solidFill>
                  <a:srgbClr val="FFDE59"/>
                </a:solidFill>
                <a:latin typeface="Nunito Bold"/>
              </a:rPr>
              <a:t>Begriffe zu Beziehungen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1308" y="2267999"/>
            <a:ext cx="18045384" cy="627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99"/>
              </a:lnSpc>
            </a:pPr>
            <a:r>
              <a:rPr lang="en-US" sz="4999" spc="-49">
                <a:solidFill>
                  <a:srgbClr val="FD9438"/>
                </a:solidFill>
                <a:latin typeface="Nunito Bold"/>
              </a:rPr>
              <a:t>Beziehungen haben wir zum Beispiel mit Freund*innen, Lehrkräften und Familienmitgliedern. Meinen wir alle dasselbe?</a:t>
            </a:r>
          </a:p>
          <a:p>
            <a:pPr>
              <a:lnSpc>
                <a:spcPts val="5499"/>
              </a:lnSpc>
            </a:pPr>
          </a:p>
          <a:p>
            <a:pPr>
              <a:lnSpc>
                <a:spcPts val="5499"/>
              </a:lnSpc>
            </a:pPr>
            <a:r>
              <a:rPr lang="en-US" sz="4999" spc="-49">
                <a:solidFill>
                  <a:srgbClr val="FD9438"/>
                </a:solidFill>
                <a:latin typeface="Nunito Bold"/>
              </a:rPr>
              <a:t>Was sind angemessene Verhaltensweisen, auch wenn mal nicht alles rund läuft?</a:t>
            </a:r>
          </a:p>
          <a:p>
            <a:pPr>
              <a:lnSpc>
                <a:spcPts val="5499"/>
              </a:lnSpc>
            </a:pPr>
          </a:p>
          <a:p>
            <a:pPr>
              <a:lnSpc>
                <a:spcPts val="5499"/>
              </a:lnSpc>
            </a:pPr>
            <a:r>
              <a:rPr lang="en-US" sz="4999" spc="-49">
                <a:solidFill>
                  <a:srgbClr val="FD9438"/>
                </a:solidFill>
                <a:latin typeface="Nunito Bold"/>
              </a:rPr>
              <a:t>Findet Begriffe, die positive Beziehungen beschreiben.</a:t>
            </a:r>
          </a:p>
          <a:p>
            <a:pPr>
              <a:lnSpc>
                <a:spcPts val="5499"/>
              </a:lnSpc>
            </a:pPr>
          </a:p>
          <a:p>
            <a:pPr algn="ctr">
              <a:lnSpc>
                <a:spcPts val="5499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6247781" y="6952295"/>
            <a:ext cx="1556233" cy="1915364"/>
            <a:chOff x="0" y="0"/>
            <a:chExt cx="6604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F0C0B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819118" y="6395504"/>
            <a:ext cx="2347574" cy="1514473"/>
            <a:chOff x="0" y="0"/>
            <a:chExt cx="795568" cy="51323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0757" cy="517477"/>
            </a:xfrm>
            <a:custGeom>
              <a:avLst/>
              <a:gdLst/>
              <a:ahLst/>
              <a:cxnLst/>
              <a:rect r="r" b="b" t="t" l="l"/>
              <a:pathLst>
                <a:path h="517477" w="810757">
                  <a:moveTo>
                    <a:pt x="451706" y="0"/>
                  </a:moveTo>
                  <a:cubicBezTo>
                    <a:pt x="460433" y="0"/>
                    <a:pt x="469211" y="0"/>
                    <a:pt x="477920" y="0"/>
                  </a:cubicBezTo>
                  <a:cubicBezTo>
                    <a:pt x="547355" y="8572"/>
                    <a:pt x="590748" y="37107"/>
                    <a:pt x="610513" y="83798"/>
                  </a:cubicBezTo>
                  <a:cubicBezTo>
                    <a:pt x="726272" y="77571"/>
                    <a:pt x="810757" y="165858"/>
                    <a:pt x="759143" y="252507"/>
                  </a:cubicBezTo>
                  <a:cubicBezTo>
                    <a:pt x="776200" y="270715"/>
                    <a:pt x="790429" y="291082"/>
                    <a:pt x="795568" y="318418"/>
                  </a:cubicBezTo>
                  <a:cubicBezTo>
                    <a:pt x="795568" y="326249"/>
                    <a:pt x="795568" y="334061"/>
                    <a:pt x="795568" y="341890"/>
                  </a:cubicBezTo>
                  <a:cubicBezTo>
                    <a:pt x="780253" y="411463"/>
                    <a:pt x="714354" y="458476"/>
                    <a:pt x="606166" y="445820"/>
                  </a:cubicBezTo>
                  <a:cubicBezTo>
                    <a:pt x="578330" y="481543"/>
                    <a:pt x="528798" y="517477"/>
                    <a:pt x="451722" y="512861"/>
                  </a:cubicBezTo>
                  <a:cubicBezTo>
                    <a:pt x="411883" y="510516"/>
                    <a:pt x="384167" y="496932"/>
                    <a:pt x="359901" y="480429"/>
                  </a:cubicBezTo>
                  <a:cubicBezTo>
                    <a:pt x="334342" y="494148"/>
                    <a:pt x="306662" y="504913"/>
                    <a:pt x="266667" y="505032"/>
                  </a:cubicBezTo>
                  <a:cubicBezTo>
                    <a:pt x="174139" y="505235"/>
                    <a:pt x="112241" y="452385"/>
                    <a:pt x="110740" y="379892"/>
                  </a:cubicBezTo>
                  <a:cubicBezTo>
                    <a:pt x="51257" y="362933"/>
                    <a:pt x="10969" y="331277"/>
                    <a:pt x="0" y="277110"/>
                  </a:cubicBezTo>
                  <a:cubicBezTo>
                    <a:pt x="0" y="269281"/>
                    <a:pt x="0" y="261434"/>
                    <a:pt x="0" y="253638"/>
                  </a:cubicBezTo>
                  <a:cubicBezTo>
                    <a:pt x="12107" y="199962"/>
                    <a:pt x="50205" y="166245"/>
                    <a:pt x="113638" y="151953"/>
                  </a:cubicBezTo>
                  <a:cubicBezTo>
                    <a:pt x="109826" y="61406"/>
                    <a:pt x="236710" y="4826"/>
                    <a:pt x="340948" y="44717"/>
                  </a:cubicBezTo>
                  <a:cubicBezTo>
                    <a:pt x="365766" y="24991"/>
                    <a:pt x="400879" y="3476"/>
                    <a:pt x="451706" y="0"/>
                  </a:cubicBezTo>
                  <a:close/>
                </a:path>
              </a:pathLst>
            </a:custGeom>
            <a:solidFill>
              <a:srgbClr val="97C1A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37292" y="47440"/>
              <a:ext cx="720984" cy="3924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641142" y="7997651"/>
            <a:ext cx="139810" cy="13981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076243" y="7997651"/>
            <a:ext cx="139810" cy="13981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7978321">
            <a:off x="16687699" y="8229330"/>
            <a:ext cx="444532" cy="444532"/>
          </a:xfrm>
          <a:custGeom>
            <a:avLst/>
            <a:gdLst/>
            <a:ahLst/>
            <a:cxnLst/>
            <a:rect r="r" b="b" t="t" l="l"/>
            <a:pathLst>
              <a:path h="444532" w="444532">
                <a:moveTo>
                  <a:pt x="0" y="0"/>
                </a:moveTo>
                <a:lnTo>
                  <a:pt x="444532" y="0"/>
                </a:lnTo>
                <a:lnTo>
                  <a:pt x="444532" y="444532"/>
                </a:lnTo>
                <a:lnTo>
                  <a:pt x="0" y="44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-10800000">
            <a:off x="16148679" y="8867659"/>
            <a:ext cx="1754436" cy="1813436"/>
            <a:chOff x="0" y="0"/>
            <a:chExt cx="744509" cy="76954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44509" cy="769546"/>
            </a:xfrm>
            <a:custGeom>
              <a:avLst/>
              <a:gdLst/>
              <a:ahLst/>
              <a:cxnLst/>
              <a:rect r="r" b="b" t="t" l="l"/>
              <a:pathLst>
                <a:path h="769546" w="744509">
                  <a:moveTo>
                    <a:pt x="248304" y="750477"/>
                  </a:moveTo>
                  <a:cubicBezTo>
                    <a:pt x="286473" y="761991"/>
                    <a:pt x="329866" y="769546"/>
                    <a:pt x="372455" y="769546"/>
                  </a:cubicBezTo>
                  <a:cubicBezTo>
                    <a:pt x="415045" y="769546"/>
                    <a:pt x="456027" y="763069"/>
                    <a:pt x="493794" y="751555"/>
                  </a:cubicBezTo>
                  <a:cubicBezTo>
                    <a:pt x="494599" y="751196"/>
                    <a:pt x="495402" y="751196"/>
                    <a:pt x="496205" y="750836"/>
                  </a:cubicBezTo>
                  <a:cubicBezTo>
                    <a:pt x="638036" y="704781"/>
                    <a:pt x="742500" y="583167"/>
                    <a:pt x="744509" y="442005"/>
                  </a:cubicBezTo>
                  <a:lnTo>
                    <a:pt x="744509" y="0"/>
                  </a:lnTo>
                  <a:lnTo>
                    <a:pt x="0" y="0"/>
                  </a:lnTo>
                  <a:lnTo>
                    <a:pt x="0" y="441677"/>
                  </a:lnTo>
                  <a:cubicBezTo>
                    <a:pt x="2009" y="583886"/>
                    <a:pt x="104866" y="705501"/>
                    <a:pt x="248304" y="750477"/>
                  </a:cubicBezTo>
                  <a:close/>
                </a:path>
              </a:pathLst>
            </a:custGeom>
            <a:solidFill>
              <a:srgbClr val="8B80A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744509" cy="6806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618388">
            <a:off x="15895493" y="8801437"/>
            <a:ext cx="704575" cy="917312"/>
            <a:chOff x="0" y="0"/>
            <a:chExt cx="513946" cy="66912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13946" cy="669126"/>
            </a:xfrm>
            <a:custGeom>
              <a:avLst/>
              <a:gdLst/>
              <a:ahLst/>
              <a:cxnLst/>
              <a:rect r="r" b="b" t="t" l="l"/>
              <a:pathLst>
                <a:path h="669126" w="513946">
                  <a:moveTo>
                    <a:pt x="256973" y="0"/>
                  </a:moveTo>
                  <a:lnTo>
                    <a:pt x="256973" y="0"/>
                  </a:lnTo>
                  <a:cubicBezTo>
                    <a:pt x="398896" y="0"/>
                    <a:pt x="513946" y="115051"/>
                    <a:pt x="513946" y="256973"/>
                  </a:cubicBezTo>
                  <a:lnTo>
                    <a:pt x="513946" y="412153"/>
                  </a:lnTo>
                  <a:cubicBezTo>
                    <a:pt x="513946" y="554075"/>
                    <a:pt x="398896" y="669126"/>
                    <a:pt x="256973" y="669126"/>
                  </a:cubicBezTo>
                  <a:lnTo>
                    <a:pt x="256973" y="669126"/>
                  </a:lnTo>
                  <a:cubicBezTo>
                    <a:pt x="115051" y="669126"/>
                    <a:pt x="0" y="554075"/>
                    <a:pt x="0" y="412153"/>
                  </a:cubicBezTo>
                  <a:lnTo>
                    <a:pt x="0" y="256973"/>
                  </a:lnTo>
                  <a:cubicBezTo>
                    <a:pt x="0" y="115051"/>
                    <a:pt x="115051" y="0"/>
                    <a:pt x="256973" y="0"/>
                  </a:cubicBezTo>
                  <a:close/>
                </a:path>
              </a:pathLst>
            </a:custGeom>
            <a:solidFill>
              <a:srgbClr val="97C1A8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513946" cy="7072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5913971" y="9303404"/>
            <a:ext cx="727171" cy="727171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C0B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DAF-Fl-LXrw</dc:identifier>
  <dcterms:modified xsi:type="dcterms:W3CDTF">2011-08-01T06:04:30Z</dcterms:modified>
  <cp:revision>1</cp:revision>
  <dc:title>Begriffe-Beziehungen-DS3-Präs1</dc:title>
</cp:coreProperties>
</file>