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Nunito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 2 Bold" panose="020B0604020202020204" charset="0"/>
      <p:regular r:id="rId13"/>
    </p:embeddedFont>
    <p:embeddedFont>
      <p:font typeface="Canva Sans 1 Bold" panose="020B0604020202020204" charset="0"/>
      <p:regular r:id="rId14"/>
    </p:embeddedFont>
    <p:embeddedFont>
      <p:font typeface="Nunito 1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44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fr-agil.uni-frankfurt.de/map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yber.harvard.edu/" TargetMode="External"/><Relationship Id="rId5" Type="http://schemas.openxmlformats.org/officeDocument/2006/relationships/hyperlink" Target="https://dcrp.berkman.harvard.edu/" TargetMode="Externa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54285" y="6201345"/>
            <a:ext cx="367279" cy="263392"/>
          </a:xfrm>
          <a:custGeom>
            <a:avLst/>
            <a:gdLst/>
            <a:ahLst/>
            <a:cxnLst/>
            <a:rect l="l" t="t" r="r" b="b"/>
            <a:pathLst>
              <a:path w="367279" h="263392">
                <a:moveTo>
                  <a:pt x="0" y="0"/>
                </a:moveTo>
                <a:lnTo>
                  <a:pt x="367280" y="0"/>
                </a:lnTo>
                <a:lnTo>
                  <a:pt x="367280" y="263392"/>
                </a:lnTo>
                <a:lnTo>
                  <a:pt x="0" y="263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757100" y="3189366"/>
            <a:ext cx="7074292" cy="3275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97"/>
              </a:lnSpc>
            </a:pPr>
            <a:r>
              <a:rPr lang="en-US" sz="7815" spc="-78">
                <a:solidFill>
                  <a:srgbClr val="3884FD"/>
                </a:solidFill>
                <a:latin typeface="Nunito 1 Bold"/>
              </a:rPr>
              <a:t>Das eigene Online-Image recherchieren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757100" y="1553336"/>
            <a:ext cx="4044315" cy="1485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9"/>
              </a:lnSpc>
              <a:spcBef>
                <a:spcPct val="0"/>
              </a:spcBef>
            </a:pPr>
            <a:r>
              <a:rPr lang="en-US" sz="10499" spc="-104">
                <a:solidFill>
                  <a:srgbClr val="004AAD"/>
                </a:solidFill>
                <a:latin typeface="Nunito 1 Bold"/>
              </a:rPr>
              <a:t>M@PS</a:t>
            </a:r>
          </a:p>
        </p:txBody>
      </p:sp>
      <p:grpSp>
        <p:nvGrpSpPr>
          <p:cNvPr id="5" name="Group 5"/>
          <p:cNvGrpSpPr/>
          <p:nvPr/>
        </p:nvGrpSpPr>
        <p:grpSpPr>
          <a:xfrm rot="-1567740">
            <a:off x="8191534" y="5496510"/>
            <a:ext cx="872154" cy="1685927"/>
            <a:chOff x="0" y="0"/>
            <a:chExt cx="42047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0473" cy="812800"/>
            </a:xfrm>
            <a:custGeom>
              <a:avLst/>
              <a:gdLst/>
              <a:ahLst/>
              <a:cxnLst/>
              <a:rect l="l" t="t" r="r" b="b"/>
              <a:pathLst>
                <a:path w="420473" h="812800">
                  <a:moveTo>
                    <a:pt x="140233" y="19070"/>
                  </a:moveTo>
                  <a:cubicBezTo>
                    <a:pt x="161720" y="7556"/>
                    <a:pt x="186297" y="0"/>
                    <a:pt x="210350" y="0"/>
                  </a:cubicBezTo>
                  <a:cubicBezTo>
                    <a:pt x="234403" y="0"/>
                    <a:pt x="257549" y="6476"/>
                    <a:pt x="278878" y="17990"/>
                  </a:cubicBezTo>
                  <a:cubicBezTo>
                    <a:pt x="279332" y="18350"/>
                    <a:pt x="279786" y="18350"/>
                    <a:pt x="280240" y="18710"/>
                  </a:cubicBezTo>
                  <a:cubicBezTo>
                    <a:pt x="360341" y="64765"/>
                    <a:pt x="419339" y="186379"/>
                    <a:pt x="420473" y="328502"/>
                  </a:cubicBezTo>
                  <a:lnTo>
                    <a:pt x="420473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135" y="185660"/>
                    <a:pt x="59225" y="64045"/>
                    <a:pt x="1402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88900"/>
              <a:ext cx="420473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97936" y="5496510"/>
            <a:ext cx="1510188" cy="1685927"/>
            <a:chOff x="0" y="0"/>
            <a:chExt cx="728075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8075" cy="812800"/>
            </a:xfrm>
            <a:custGeom>
              <a:avLst/>
              <a:gdLst/>
              <a:ahLst/>
              <a:cxnLst/>
              <a:rect l="l" t="t" r="r" b="b"/>
              <a:pathLst>
                <a:path w="728075" h="812800">
                  <a:moveTo>
                    <a:pt x="364037" y="0"/>
                  </a:moveTo>
                  <a:cubicBezTo>
                    <a:pt x="162985" y="0"/>
                    <a:pt x="0" y="181951"/>
                    <a:pt x="0" y="406400"/>
                  </a:cubicBezTo>
                  <a:cubicBezTo>
                    <a:pt x="0" y="630849"/>
                    <a:pt x="162985" y="812800"/>
                    <a:pt x="364037" y="812800"/>
                  </a:cubicBezTo>
                  <a:cubicBezTo>
                    <a:pt x="565090" y="812800"/>
                    <a:pt x="728075" y="630849"/>
                    <a:pt x="728075" y="406400"/>
                  </a:cubicBezTo>
                  <a:cubicBezTo>
                    <a:pt x="728075" y="181951"/>
                    <a:pt x="565090" y="0"/>
                    <a:pt x="364037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68257" y="38100"/>
              <a:ext cx="591561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30343" y="7182437"/>
            <a:ext cx="1677781" cy="1592264"/>
            <a:chOff x="0" y="0"/>
            <a:chExt cx="808873" cy="7676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08873" cy="767644"/>
            </a:xfrm>
            <a:custGeom>
              <a:avLst/>
              <a:gdLst/>
              <a:ahLst/>
              <a:cxnLst/>
              <a:rect l="l" t="t" r="r" b="b"/>
              <a:pathLst>
                <a:path w="808873" h="767644">
                  <a:moveTo>
                    <a:pt x="269770" y="19070"/>
                  </a:moveTo>
                  <a:cubicBezTo>
                    <a:pt x="311105" y="7556"/>
                    <a:pt x="358384" y="0"/>
                    <a:pt x="404654" y="0"/>
                  </a:cubicBezTo>
                  <a:cubicBezTo>
                    <a:pt x="450926" y="0"/>
                    <a:pt x="495452" y="6476"/>
                    <a:pt x="536483" y="17990"/>
                  </a:cubicBezTo>
                  <a:cubicBezTo>
                    <a:pt x="537358" y="18350"/>
                    <a:pt x="538230" y="18350"/>
                    <a:pt x="539103" y="18710"/>
                  </a:cubicBezTo>
                  <a:cubicBezTo>
                    <a:pt x="693195" y="64765"/>
                    <a:pt x="806690" y="186379"/>
                    <a:pt x="808873" y="327499"/>
                  </a:cubicBezTo>
                  <a:lnTo>
                    <a:pt x="808873" y="767644"/>
                  </a:lnTo>
                  <a:lnTo>
                    <a:pt x="0" y="767644"/>
                  </a:lnTo>
                  <a:lnTo>
                    <a:pt x="0" y="327826"/>
                  </a:lnTo>
                  <a:cubicBezTo>
                    <a:pt x="2183" y="185660"/>
                    <a:pt x="113932" y="64045"/>
                    <a:pt x="269770" y="19070"/>
                  </a:cubicBezTo>
                  <a:close/>
                </a:path>
              </a:pathLst>
            </a:custGeom>
            <a:solidFill>
              <a:srgbClr val="4748D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88900"/>
              <a:ext cx="808873" cy="678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133710" y="8212726"/>
            <a:ext cx="781586" cy="78158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1398604">
            <a:off x="6920642" y="5418305"/>
            <a:ext cx="1584263" cy="946975"/>
            <a:chOff x="0" y="0"/>
            <a:chExt cx="763787" cy="45654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63787" cy="456545"/>
            </a:xfrm>
            <a:custGeom>
              <a:avLst/>
              <a:gdLst/>
              <a:ahLst/>
              <a:cxnLst/>
              <a:rect l="l" t="t" r="r" b="b"/>
              <a:pathLst>
                <a:path w="763787" h="456545">
                  <a:moveTo>
                    <a:pt x="254733" y="19070"/>
                  </a:moveTo>
                  <a:cubicBezTo>
                    <a:pt x="293764" y="7556"/>
                    <a:pt x="338408" y="0"/>
                    <a:pt x="382099" y="0"/>
                  </a:cubicBezTo>
                  <a:cubicBezTo>
                    <a:pt x="425792" y="0"/>
                    <a:pt x="467836" y="6476"/>
                    <a:pt x="506580" y="17990"/>
                  </a:cubicBezTo>
                  <a:cubicBezTo>
                    <a:pt x="507406" y="18350"/>
                    <a:pt x="508230" y="18350"/>
                    <a:pt x="509054" y="18710"/>
                  </a:cubicBezTo>
                  <a:cubicBezTo>
                    <a:pt x="654557" y="64765"/>
                    <a:pt x="761726" y="186379"/>
                    <a:pt x="763787" y="320589"/>
                  </a:cubicBezTo>
                  <a:lnTo>
                    <a:pt x="763787" y="456545"/>
                  </a:lnTo>
                  <a:lnTo>
                    <a:pt x="0" y="456545"/>
                  </a:lnTo>
                  <a:lnTo>
                    <a:pt x="0" y="320689"/>
                  </a:lnTo>
                  <a:cubicBezTo>
                    <a:pt x="2061" y="185660"/>
                    <a:pt x="107581" y="64045"/>
                    <a:pt x="2547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88900"/>
              <a:ext cx="763787" cy="36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97936" y="5496510"/>
            <a:ext cx="1303188" cy="977136"/>
            <a:chOff x="0" y="0"/>
            <a:chExt cx="628278" cy="47108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8278" cy="471086"/>
            </a:xfrm>
            <a:custGeom>
              <a:avLst/>
              <a:gdLst/>
              <a:ahLst/>
              <a:cxnLst/>
              <a:rect l="l" t="t" r="r" b="b"/>
              <a:pathLst>
                <a:path w="628278" h="471086">
                  <a:moveTo>
                    <a:pt x="314139" y="0"/>
                  </a:moveTo>
                  <a:cubicBezTo>
                    <a:pt x="140645" y="0"/>
                    <a:pt x="0" y="105456"/>
                    <a:pt x="0" y="235543"/>
                  </a:cubicBezTo>
                  <a:cubicBezTo>
                    <a:pt x="0" y="365630"/>
                    <a:pt x="140645" y="471086"/>
                    <a:pt x="314139" y="471086"/>
                  </a:cubicBezTo>
                  <a:cubicBezTo>
                    <a:pt x="487633" y="471086"/>
                    <a:pt x="628278" y="365630"/>
                    <a:pt x="628278" y="235543"/>
                  </a:cubicBezTo>
                  <a:cubicBezTo>
                    <a:pt x="628278" y="105456"/>
                    <a:pt x="487633" y="0"/>
                    <a:pt x="314139" y="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8901" y="6064"/>
              <a:ext cx="510476" cy="420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5551" y="2211527"/>
            <a:ext cx="4970910" cy="4970910"/>
            <a:chOff x="0" y="0"/>
            <a:chExt cx="6627880" cy="66278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6627880" cy="6627880"/>
              <a:chOff x="0" y="0"/>
              <a:chExt cx="1280871" cy="128087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280871" cy="1280871"/>
              </a:xfrm>
              <a:custGeom>
                <a:avLst/>
                <a:gdLst/>
                <a:ahLst/>
                <a:cxnLst/>
                <a:rect l="l" t="t" r="r" b="b"/>
                <a:pathLst>
                  <a:path w="1280871" h="1280871">
                    <a:moveTo>
                      <a:pt x="0" y="0"/>
                    </a:moveTo>
                    <a:lnTo>
                      <a:pt x="1280871" y="0"/>
                    </a:lnTo>
                    <a:lnTo>
                      <a:pt x="1280871" y="1280871"/>
                    </a:lnTo>
                    <a:lnTo>
                      <a:pt x="0" y="1280871"/>
                    </a:lnTo>
                    <a:close/>
                  </a:path>
                </a:pathLst>
              </a:custGeom>
              <a:solidFill>
                <a:srgbClr val="CDF1FF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1280871" cy="1309446"/>
              </a:xfrm>
              <a:prstGeom prst="rect">
                <a:avLst/>
              </a:prstGeom>
            </p:spPr>
            <p:txBody>
              <a:bodyPr lIns="55696" tIns="55696" rIns="55696" bIns="55696" rtlCol="0" anchor="ctr"/>
              <a:lstStyle/>
              <a:p>
                <a:pPr algn="ctr">
                  <a:lnSpc>
                    <a:spcPts val="2568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855426" y="712737"/>
              <a:ext cx="4917028" cy="3116302"/>
              <a:chOff x="0" y="0"/>
              <a:chExt cx="2192281" cy="138941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192281" cy="1389419"/>
              </a:xfrm>
              <a:custGeom>
                <a:avLst/>
                <a:gdLst/>
                <a:ahLst/>
                <a:cxnLst/>
                <a:rect l="l" t="t" r="r" b="b"/>
                <a:pathLst>
                  <a:path w="2192281" h="1389419">
                    <a:moveTo>
                      <a:pt x="113516" y="0"/>
                    </a:moveTo>
                    <a:lnTo>
                      <a:pt x="2078766" y="0"/>
                    </a:lnTo>
                    <a:cubicBezTo>
                      <a:pt x="2141458" y="0"/>
                      <a:pt x="2192281" y="50823"/>
                      <a:pt x="2192281" y="113516"/>
                    </a:cubicBezTo>
                    <a:lnTo>
                      <a:pt x="2192281" y="1275903"/>
                    </a:lnTo>
                    <a:cubicBezTo>
                      <a:pt x="2192281" y="1338596"/>
                      <a:pt x="2141458" y="1389419"/>
                      <a:pt x="2078766" y="1389419"/>
                    </a:cubicBezTo>
                    <a:lnTo>
                      <a:pt x="113516" y="1389419"/>
                    </a:lnTo>
                    <a:cubicBezTo>
                      <a:pt x="50823" y="1389419"/>
                      <a:pt x="0" y="1338596"/>
                      <a:pt x="0" y="1275903"/>
                    </a:cubicBezTo>
                    <a:lnTo>
                      <a:pt x="0" y="113516"/>
                    </a:lnTo>
                    <a:cubicBezTo>
                      <a:pt x="0" y="50823"/>
                      <a:pt x="50823" y="0"/>
                      <a:pt x="113516" y="0"/>
                    </a:cubicBezTo>
                    <a:close/>
                  </a:path>
                </a:pathLst>
              </a:custGeom>
              <a:solidFill>
                <a:srgbClr val="4C6FB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2192281" cy="1408469"/>
              </a:xfrm>
              <a:prstGeom prst="rect">
                <a:avLst/>
              </a:prstGeom>
            </p:spPr>
            <p:txBody>
              <a:bodyPr lIns="21715" tIns="21715" rIns="21715" bIns="21715" rtlCol="0" anchor="ctr"/>
              <a:lstStyle/>
              <a:p>
                <a:pPr algn="ctr">
                  <a:lnSpc>
                    <a:spcPts val="1157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558069" y="3934187"/>
              <a:ext cx="5511742" cy="979775"/>
              <a:chOff x="0" y="0"/>
              <a:chExt cx="2476227" cy="44017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476228" cy="440178"/>
              </a:xfrm>
              <a:custGeom>
                <a:avLst/>
                <a:gdLst/>
                <a:ahLst/>
                <a:cxnLst/>
                <a:rect l="l" t="t" r="r" b="b"/>
                <a:pathLst>
                  <a:path w="2476228" h="440178">
                    <a:moveTo>
                      <a:pt x="203200" y="0"/>
                    </a:moveTo>
                    <a:lnTo>
                      <a:pt x="2273028" y="0"/>
                    </a:lnTo>
                    <a:lnTo>
                      <a:pt x="2476228" y="440178"/>
                    </a:lnTo>
                    <a:lnTo>
                      <a:pt x="0" y="44017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C6FB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127000" y="-19050"/>
                <a:ext cx="2222227" cy="459228"/>
              </a:xfrm>
              <a:prstGeom prst="rect">
                <a:avLst/>
              </a:prstGeom>
            </p:spPr>
            <p:txBody>
              <a:bodyPr lIns="21715" tIns="21715" rIns="21715" bIns="21715" rtlCol="0" anchor="ctr"/>
              <a:lstStyle/>
              <a:p>
                <a:pPr algn="ctr">
                  <a:lnSpc>
                    <a:spcPts val="1157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011860" y="876355"/>
              <a:ext cx="4604160" cy="2789064"/>
              <a:chOff x="0" y="0"/>
              <a:chExt cx="2052787" cy="1243518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052787" cy="1243518"/>
              </a:xfrm>
              <a:custGeom>
                <a:avLst/>
                <a:gdLst/>
                <a:ahLst/>
                <a:cxnLst/>
                <a:rect l="l" t="t" r="r" b="b"/>
                <a:pathLst>
                  <a:path w="2052787" h="1243518">
                    <a:moveTo>
                      <a:pt x="121229" y="0"/>
                    </a:moveTo>
                    <a:lnTo>
                      <a:pt x="1931558" y="0"/>
                    </a:lnTo>
                    <a:cubicBezTo>
                      <a:pt x="1998511" y="0"/>
                      <a:pt x="2052787" y="54276"/>
                      <a:pt x="2052787" y="121229"/>
                    </a:cubicBezTo>
                    <a:lnTo>
                      <a:pt x="2052787" y="1122289"/>
                    </a:lnTo>
                    <a:cubicBezTo>
                      <a:pt x="2052787" y="1154441"/>
                      <a:pt x="2040015" y="1185276"/>
                      <a:pt x="2017280" y="1208011"/>
                    </a:cubicBezTo>
                    <a:cubicBezTo>
                      <a:pt x="1994545" y="1230746"/>
                      <a:pt x="1963710" y="1243518"/>
                      <a:pt x="1931558" y="1243518"/>
                    </a:cubicBezTo>
                    <a:lnTo>
                      <a:pt x="121229" y="1243518"/>
                    </a:lnTo>
                    <a:cubicBezTo>
                      <a:pt x="89077" y="1243518"/>
                      <a:pt x="58242" y="1230746"/>
                      <a:pt x="35507" y="1208011"/>
                    </a:cubicBezTo>
                    <a:cubicBezTo>
                      <a:pt x="12772" y="1185276"/>
                      <a:pt x="0" y="1154441"/>
                      <a:pt x="0" y="1122289"/>
                    </a:cubicBezTo>
                    <a:lnTo>
                      <a:pt x="0" y="121229"/>
                    </a:lnTo>
                    <a:cubicBezTo>
                      <a:pt x="0" y="89077"/>
                      <a:pt x="12772" y="58242"/>
                      <a:pt x="35507" y="35507"/>
                    </a:cubicBezTo>
                    <a:cubicBezTo>
                      <a:pt x="58242" y="12772"/>
                      <a:pt x="89077" y="0"/>
                      <a:pt x="12122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19050"/>
                <a:ext cx="2052787" cy="1262568"/>
              </a:xfrm>
              <a:prstGeom prst="rect">
                <a:avLst/>
              </a:prstGeom>
            </p:spPr>
            <p:txBody>
              <a:bodyPr lIns="21715" tIns="21715" rIns="21715" bIns="21715" rtlCol="0" anchor="ctr"/>
              <a:lstStyle/>
              <a:p>
                <a:pPr algn="ctr">
                  <a:lnSpc>
                    <a:spcPts val="1157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3209019" y="1005576"/>
              <a:ext cx="2299508" cy="2299508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D87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0570" tIns="20570" rIns="20570" bIns="20570" rtlCol="0" anchor="ctr"/>
              <a:lstStyle/>
              <a:p>
                <a:pPr algn="ctr">
                  <a:lnSpc>
                    <a:spcPts val="1158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3291472" y="1080996"/>
              <a:ext cx="2134601" cy="2134601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0570" tIns="20570" rIns="20570" bIns="20570" rtlCol="0" anchor="ctr"/>
              <a:lstStyle/>
              <a:p>
                <a:pPr algn="ctr">
                  <a:lnSpc>
                    <a:spcPts val="1158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4031401" y="1812873"/>
              <a:ext cx="654744" cy="654744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639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190500" y="171450"/>
                <a:ext cx="431800" cy="450850"/>
              </a:xfrm>
              <a:prstGeom prst="rect">
                <a:avLst/>
              </a:prstGeom>
            </p:spPr>
            <p:txBody>
              <a:bodyPr lIns="20570" tIns="20570" rIns="20570" bIns="20570" rtlCol="0" anchor="ctr"/>
              <a:lstStyle/>
              <a:p>
                <a:pPr algn="ctr">
                  <a:lnSpc>
                    <a:spcPts val="1158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 rot="-8970065">
              <a:off x="4474883" y="1252914"/>
              <a:ext cx="251589" cy="953280"/>
              <a:chOff x="0" y="0"/>
              <a:chExt cx="812800" cy="3079729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307972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079729">
                    <a:moveTo>
                      <a:pt x="406400" y="3079729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79729"/>
                    </a:lnTo>
                    <a:close/>
                  </a:path>
                </a:pathLst>
              </a:custGeom>
              <a:solidFill>
                <a:srgbClr val="FBE639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127000" y="200931"/>
                <a:ext cx="558800" cy="1448924"/>
              </a:xfrm>
              <a:prstGeom prst="rect">
                <a:avLst/>
              </a:prstGeom>
            </p:spPr>
            <p:txBody>
              <a:bodyPr lIns="21267" tIns="21267" rIns="21267" bIns="21267" rtlCol="0" anchor="ctr"/>
              <a:lstStyle/>
              <a:p>
                <a:pPr algn="ctr">
                  <a:lnSpc>
                    <a:spcPts val="1157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 rot="1829934">
              <a:off x="3991073" y="2074297"/>
              <a:ext cx="251589" cy="953280"/>
              <a:chOff x="0" y="0"/>
              <a:chExt cx="812800" cy="3079729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307972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079729">
                    <a:moveTo>
                      <a:pt x="406400" y="3079729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79729"/>
                    </a:lnTo>
                    <a:close/>
                  </a:path>
                </a:pathLst>
              </a:custGeom>
              <a:solidFill>
                <a:srgbClr val="FBE639"/>
              </a:solidFill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127000" y="200931"/>
                <a:ext cx="558800" cy="1448924"/>
              </a:xfrm>
              <a:prstGeom prst="rect">
                <a:avLst/>
              </a:prstGeom>
            </p:spPr>
            <p:txBody>
              <a:bodyPr lIns="21267" tIns="21267" rIns="21267" bIns="21267" rtlCol="0" anchor="ctr"/>
              <a:lstStyle/>
              <a:p>
                <a:pPr algn="ctr">
                  <a:lnSpc>
                    <a:spcPts val="1157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 rot="1829934">
              <a:off x="4061042" y="2116082"/>
              <a:ext cx="193058" cy="731503"/>
              <a:chOff x="0" y="0"/>
              <a:chExt cx="812800" cy="3079729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307972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079729">
                    <a:moveTo>
                      <a:pt x="406400" y="3079729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797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127000" y="200931"/>
                <a:ext cx="558800" cy="1448924"/>
              </a:xfrm>
              <a:prstGeom prst="rect">
                <a:avLst/>
              </a:prstGeom>
            </p:spPr>
            <p:txBody>
              <a:bodyPr lIns="21267" tIns="21267" rIns="21267" bIns="21267" rtlCol="0" anchor="ctr"/>
              <a:lstStyle/>
              <a:p>
                <a:pPr algn="ctr">
                  <a:lnSpc>
                    <a:spcPts val="1157"/>
                  </a:lnSpc>
                </a:pPr>
                <a:endParaRPr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222557" y="2398831"/>
              <a:ext cx="5046360" cy="1266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6"/>
                </a:lnSpc>
                <a:spcBef>
                  <a:spcPct val="0"/>
                </a:spcBef>
              </a:pPr>
              <a:r>
                <a:rPr lang="en-US" sz="5683">
                  <a:solidFill>
                    <a:srgbClr val="003587"/>
                  </a:solidFill>
                  <a:latin typeface="Canva Sans 1 Bold"/>
                </a:rPr>
                <a:t>M@PS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13778" y="5211385"/>
              <a:ext cx="6400325" cy="120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1"/>
                </a:lnSpc>
                <a:spcBef>
                  <a:spcPct val="0"/>
                </a:spcBef>
              </a:pPr>
              <a:r>
                <a:rPr lang="en-US" sz="2629">
                  <a:solidFill>
                    <a:srgbClr val="003587"/>
                  </a:solidFill>
                  <a:latin typeface="Canva Sans 1 Bold"/>
                </a:rPr>
                <a:t>Medienkompetenz erweitern, Persönlichkeit stärken</a:t>
              </a:r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8836848" y="8622569"/>
            <a:ext cx="8914796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9"/>
              </a:lnSpc>
            </a:pPr>
            <a:r>
              <a:rPr lang="en-US" sz="1499" spc="-14">
                <a:solidFill>
                  <a:srgbClr val="737373"/>
                </a:solidFill>
                <a:latin typeface="Nunito 2 Bold"/>
              </a:rPr>
              <a:t>Die Aktivitäten unterstehen der Lizenz </a:t>
            </a:r>
            <a:r>
              <a:rPr lang="en-US" sz="1499" u="sng" spc="-14">
                <a:solidFill>
                  <a:srgbClr val="737373"/>
                </a:solidFill>
                <a:latin typeface="Nunito 2 Bold"/>
                <a:hlinkClick r:id="rId4" tooltip="https://creativecommons.org/licenses/by-sa/4.0/"/>
              </a:rPr>
              <a:t>CC BY-SA 4.0</a:t>
            </a:r>
            <a:r>
              <a:rPr lang="en-US" sz="1499" spc="-14">
                <a:solidFill>
                  <a:srgbClr val="737373"/>
                </a:solidFill>
                <a:latin typeface="Nunito 2 Bold"/>
              </a:rPr>
              <a:t> (https://creativecommons.org/licenses/by-sa/4.0/). Sie basieren auf den „Tools Across Areas of digital life“ der </a:t>
            </a:r>
            <a:r>
              <a:rPr lang="en-US" sz="1499" u="sng" spc="-14">
                <a:solidFill>
                  <a:srgbClr val="737373"/>
                </a:solidFill>
                <a:latin typeface="Nunito 2 Bold"/>
                <a:hlinkClick r:id="rId5" tooltip="https://dcrp.berkman.harvard.edu/"/>
              </a:rPr>
              <a:t>„Digital Citizenship+Resource Plattform“</a:t>
            </a:r>
            <a:r>
              <a:rPr lang="en-US" sz="1499" spc="-14">
                <a:solidFill>
                  <a:srgbClr val="737373"/>
                </a:solidFill>
                <a:latin typeface="Nunito 2 Bold"/>
              </a:rPr>
              <a:t> (https://dcrp.berkman.harvard.edu/) des </a:t>
            </a:r>
            <a:r>
              <a:rPr lang="en-US" sz="1499" u="sng" spc="-14">
                <a:solidFill>
                  <a:srgbClr val="737373"/>
                </a:solidFill>
                <a:latin typeface="Nunito 2 Bold"/>
                <a:hlinkClick r:id="rId6" tooltip="https://cyber.harvard.edu/"/>
              </a:rPr>
              <a:t>“Youth and Media team” des “Berkman Klein Center for Internet &amp; Society”</a:t>
            </a:r>
            <a:r>
              <a:rPr lang="en-US" sz="1499" spc="-14">
                <a:solidFill>
                  <a:srgbClr val="737373"/>
                </a:solidFill>
                <a:latin typeface="Nunito 2 Bold"/>
              </a:rPr>
              <a:t> (https://cyber.harvard.edu/) und wurden 2022 von Sabrina Schön im Rahmen des Projekts </a:t>
            </a:r>
            <a:r>
              <a:rPr lang="en-US" sz="1499" u="sng" spc="-14">
                <a:solidFill>
                  <a:srgbClr val="737373"/>
                </a:solidFill>
                <a:latin typeface="Nunito 2 Bold"/>
                <a:hlinkClick r:id="rId7" tooltip="https://fr-agil.uni-frankfurt.de/maps/"/>
              </a:rPr>
              <a:t>M@PS</a:t>
            </a:r>
            <a:r>
              <a:rPr lang="en-US" sz="1499" spc="-14">
                <a:solidFill>
                  <a:srgbClr val="3884FD"/>
                </a:solidFill>
                <a:latin typeface="Nunito 2"/>
              </a:rPr>
              <a:t> </a:t>
            </a:r>
            <a:r>
              <a:rPr lang="en-US" sz="1499" spc="-14">
                <a:solidFill>
                  <a:srgbClr val="737373"/>
                </a:solidFill>
                <a:latin typeface="Nunito 2 Bold"/>
              </a:rPr>
              <a:t>(https://fr-agil.uni-frankfurt.de/maps/)</a:t>
            </a:r>
            <a:r>
              <a:rPr lang="en-US" sz="1499" spc="-14">
                <a:solidFill>
                  <a:srgbClr val="A6A6A6"/>
                </a:solidFill>
                <a:latin typeface="Nunito 2 Bold"/>
              </a:rPr>
              <a:t> </a:t>
            </a:r>
            <a:r>
              <a:rPr lang="en-US" sz="1499" spc="-14">
                <a:solidFill>
                  <a:srgbClr val="737373"/>
                </a:solidFill>
                <a:latin typeface="Nunito 2 Bold"/>
              </a:rPr>
              <a:t>stark überarbeitet.</a:t>
            </a:r>
          </a:p>
          <a:p>
            <a:pPr>
              <a:lnSpc>
                <a:spcPts val="1649"/>
              </a:lnSpc>
              <a:spcBef>
                <a:spcPct val="0"/>
              </a:spcBef>
            </a:pPr>
            <a:endParaRPr lang="en-US" sz="1499" spc="-14">
              <a:solidFill>
                <a:srgbClr val="737373"/>
              </a:solidFill>
              <a:latin typeface="Nunito 2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861956"/>
            <a:ext cx="18288000" cy="673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>
              <a:lnSpc>
                <a:spcPts val="4399"/>
              </a:lnSpc>
              <a:buFont typeface="Arial"/>
              <a:buChar char="•"/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wir suchen eine Person des öffentlichen Lebens aus(beispielsweise aus der Musikbranche, Film und Fernsehen oder der Politik oder bekannte Unternehmer*innen). </a:t>
            </a:r>
          </a:p>
          <a:p>
            <a:pPr algn="ctr">
              <a:lnSpc>
                <a:spcPts val="4399"/>
              </a:lnSpc>
              <a:spcBef>
                <a:spcPct val="0"/>
              </a:spcBef>
            </a:pPr>
            <a:endParaRPr lang="en-US" sz="3999" spc="-39">
              <a:solidFill>
                <a:srgbClr val="004AAD"/>
              </a:solidFill>
              <a:latin typeface="Nunito 1 Bold"/>
            </a:endParaRPr>
          </a:p>
          <a:p>
            <a:pPr marL="863596" lvl="1" indent="-431798">
              <a:lnSpc>
                <a:spcPts val="4399"/>
              </a:lnSpc>
              <a:buFont typeface="Arial"/>
              <a:buChar char="•"/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Sucht mit Google oder einer anderen Online-Suchmaschine nach dem Namen der Person und besprecht die Ergebnisse. </a:t>
            </a:r>
          </a:p>
          <a:p>
            <a:pPr>
              <a:lnSpc>
                <a:spcPts val="4399"/>
              </a:lnSpc>
              <a:spcBef>
                <a:spcPct val="0"/>
              </a:spcBef>
            </a:pPr>
            <a:endParaRPr lang="en-US" sz="3999" spc="-39">
              <a:solidFill>
                <a:srgbClr val="004AAD"/>
              </a:solidFill>
              <a:latin typeface="Nunito 1 Bold"/>
            </a:endParaRPr>
          </a:p>
          <a:p>
            <a:pPr marL="863596" lvl="1" indent="-431798">
              <a:lnSpc>
                <a:spcPts val="4399"/>
              </a:lnSpc>
              <a:buFont typeface="Arial"/>
              <a:buChar char="•"/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Wie ist die Social-Media-Präsenz der ausgewählten Person?</a:t>
            </a:r>
          </a:p>
          <a:p>
            <a:pPr>
              <a:lnSpc>
                <a:spcPts val="4399"/>
              </a:lnSpc>
              <a:spcBef>
                <a:spcPct val="0"/>
              </a:spcBef>
            </a:pPr>
            <a:endParaRPr lang="en-US" sz="3999" spc="-39">
              <a:solidFill>
                <a:srgbClr val="004AAD"/>
              </a:solidFill>
              <a:latin typeface="Nunito 1 Bold"/>
            </a:endParaRPr>
          </a:p>
          <a:p>
            <a:pPr marL="863596" lvl="1" indent="-431798" algn="l">
              <a:lnSpc>
                <a:spcPts val="4399"/>
              </a:lnSpc>
              <a:buFont typeface="Arial"/>
              <a:buChar char="•"/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Spielt ein mögliches Gespräch zwischen der Person und einem Fan nach. Der Fan weiß alles über die Person, was ihr in eurer Recherche auch herausgefunden habt.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6906" y="849067"/>
            <a:ext cx="8613294" cy="136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81"/>
              </a:lnSpc>
              <a:spcBef>
                <a:spcPct val="0"/>
              </a:spcBef>
            </a:pPr>
            <a:r>
              <a:rPr lang="en-US" sz="9710" spc="-97" dirty="0" err="1">
                <a:solidFill>
                  <a:srgbClr val="3884FD"/>
                </a:solidFill>
                <a:latin typeface="Nunito 1 Bold"/>
              </a:rPr>
              <a:t>Gruppenarbeit</a:t>
            </a:r>
            <a:endParaRPr lang="en-US" sz="9710" spc="-97" dirty="0">
              <a:solidFill>
                <a:srgbClr val="3884FD"/>
              </a:solidFill>
              <a:latin typeface="Nunito 1 Bold"/>
            </a:endParaRPr>
          </a:p>
        </p:txBody>
      </p:sp>
      <p:grpSp>
        <p:nvGrpSpPr>
          <p:cNvPr id="4" name="Group 4"/>
          <p:cNvGrpSpPr/>
          <p:nvPr/>
        </p:nvGrpSpPr>
        <p:grpSpPr>
          <a:xfrm rot="1317216">
            <a:off x="12477365" y="1423047"/>
            <a:ext cx="1391328" cy="1554572"/>
            <a:chOff x="0" y="0"/>
            <a:chExt cx="636518" cy="7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6529" cy="711200"/>
            </a:xfrm>
            <a:custGeom>
              <a:avLst/>
              <a:gdLst/>
              <a:ahLst/>
              <a:cxnLst/>
              <a:rect l="l" t="t" r="r" b="b"/>
              <a:pathLst>
                <a:path w="636529" h="711200">
                  <a:moveTo>
                    <a:pt x="357092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357092" y="551732"/>
                  </a:lnTo>
                  <a:cubicBezTo>
                    <a:pt x="510080" y="551732"/>
                    <a:pt x="636518" y="428220"/>
                    <a:pt x="636518" y="275861"/>
                  </a:cubicBezTo>
                  <a:cubicBezTo>
                    <a:pt x="636529" y="123512"/>
                    <a:pt x="510080" y="0"/>
                    <a:pt x="357092" y="0"/>
                  </a:cubicBezTo>
                  <a:close/>
                </a:path>
              </a:pathLst>
            </a:custGeom>
            <a:solidFill>
              <a:srgbClr val="FFD25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636518" cy="511175"/>
            </a:xfrm>
            <a:prstGeom prst="rect">
              <a:avLst/>
            </a:prstGeom>
          </p:spPr>
          <p:txBody>
            <a:bodyPr lIns="110932" tIns="110932" rIns="110932" bIns="110932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1317216">
            <a:off x="13121098" y="844470"/>
            <a:ext cx="1391328" cy="1554572"/>
            <a:chOff x="0" y="0"/>
            <a:chExt cx="636518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6529" cy="711200"/>
            </a:xfrm>
            <a:custGeom>
              <a:avLst/>
              <a:gdLst/>
              <a:ahLst/>
              <a:cxnLst/>
              <a:rect l="l" t="t" r="r" b="b"/>
              <a:pathLst>
                <a:path w="636529" h="711200">
                  <a:moveTo>
                    <a:pt x="357092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357092" y="551732"/>
                  </a:lnTo>
                  <a:cubicBezTo>
                    <a:pt x="510080" y="551732"/>
                    <a:pt x="636518" y="428220"/>
                    <a:pt x="636518" y="275861"/>
                  </a:cubicBezTo>
                  <a:cubicBezTo>
                    <a:pt x="636529" y="123512"/>
                    <a:pt x="510080" y="0"/>
                    <a:pt x="357092" y="0"/>
                  </a:cubicBezTo>
                  <a:close/>
                </a:path>
              </a:pathLst>
            </a:custGeom>
            <a:solidFill>
              <a:srgbClr val="75D0D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636518" cy="511175"/>
            </a:xfrm>
            <a:prstGeom prst="rect">
              <a:avLst/>
            </a:prstGeom>
          </p:spPr>
          <p:txBody>
            <a:bodyPr lIns="110932" tIns="110932" rIns="110932" bIns="110932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22206" y="1784016"/>
            <a:ext cx="9039554" cy="787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Wie fühlt sich _________ bei der Begegnung mit einer Person, die viel so viel weiß?</a:t>
            </a:r>
          </a:p>
          <a:p>
            <a:pPr>
              <a:lnSpc>
                <a:spcPts val="4399"/>
              </a:lnSpc>
            </a:pPr>
            <a:endParaRPr lang="en-US" sz="3999" spc="-39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4399"/>
              </a:lnSpc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Wie würde er*sie sich fühlen, wenn die Informationen falsch wären?</a:t>
            </a:r>
          </a:p>
          <a:p>
            <a:pPr>
              <a:lnSpc>
                <a:spcPts val="4399"/>
              </a:lnSpc>
            </a:pPr>
            <a:endParaRPr lang="en-US" sz="3999" spc="-39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4399"/>
              </a:lnSpc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Wie viele Menschen können auf diese Information über ________ zugreifen?</a:t>
            </a:r>
          </a:p>
          <a:p>
            <a:pPr>
              <a:lnSpc>
                <a:spcPts val="4399"/>
              </a:lnSpc>
            </a:pPr>
            <a:endParaRPr lang="en-US" sz="3999" spc="-39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4399"/>
              </a:lnSpc>
            </a:pPr>
            <a:r>
              <a:rPr lang="en-US" sz="3999" spc="-39">
                <a:solidFill>
                  <a:srgbClr val="004AAD"/>
                </a:solidFill>
                <a:latin typeface="Nunito 1 Bold"/>
              </a:rPr>
              <a:t>Wie kann ________ kontrollieren, welche Informationen über ihn*sie online verfügbar sind?</a:t>
            </a:r>
          </a:p>
          <a:p>
            <a:pPr>
              <a:lnSpc>
                <a:spcPts val="5447"/>
              </a:lnSpc>
              <a:spcBef>
                <a:spcPct val="0"/>
              </a:spcBef>
            </a:pPr>
            <a:endParaRPr lang="en-US" sz="3999" spc="-39">
              <a:solidFill>
                <a:srgbClr val="004AAD"/>
              </a:solidFill>
              <a:latin typeface="Nunito 1 Bold"/>
            </a:endParaRPr>
          </a:p>
        </p:txBody>
      </p:sp>
      <p:grpSp>
        <p:nvGrpSpPr>
          <p:cNvPr id="3" name="Group 3"/>
          <p:cNvGrpSpPr/>
          <p:nvPr/>
        </p:nvGrpSpPr>
        <p:grpSpPr>
          <a:xfrm rot="-1567740">
            <a:off x="6780905" y="5298242"/>
            <a:ext cx="987415" cy="1908733"/>
            <a:chOff x="0" y="0"/>
            <a:chExt cx="42047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0473" cy="812800"/>
            </a:xfrm>
            <a:custGeom>
              <a:avLst/>
              <a:gdLst/>
              <a:ahLst/>
              <a:cxnLst/>
              <a:rect l="l" t="t" r="r" b="b"/>
              <a:pathLst>
                <a:path w="420473" h="812800">
                  <a:moveTo>
                    <a:pt x="140233" y="19070"/>
                  </a:moveTo>
                  <a:cubicBezTo>
                    <a:pt x="161720" y="7556"/>
                    <a:pt x="186297" y="0"/>
                    <a:pt x="210350" y="0"/>
                  </a:cubicBezTo>
                  <a:cubicBezTo>
                    <a:pt x="234403" y="0"/>
                    <a:pt x="257549" y="6476"/>
                    <a:pt x="278878" y="17990"/>
                  </a:cubicBezTo>
                  <a:cubicBezTo>
                    <a:pt x="279332" y="18350"/>
                    <a:pt x="279786" y="18350"/>
                    <a:pt x="280240" y="18710"/>
                  </a:cubicBezTo>
                  <a:cubicBezTo>
                    <a:pt x="360341" y="64765"/>
                    <a:pt x="419339" y="186379"/>
                    <a:pt x="420473" y="328502"/>
                  </a:cubicBezTo>
                  <a:lnTo>
                    <a:pt x="420473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135" y="185660"/>
                    <a:pt x="59225" y="64045"/>
                    <a:pt x="1402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88900"/>
              <a:ext cx="420473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03134" y="5298242"/>
            <a:ext cx="1709769" cy="1908733"/>
            <a:chOff x="0" y="0"/>
            <a:chExt cx="728075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8075" cy="812800"/>
            </a:xfrm>
            <a:custGeom>
              <a:avLst/>
              <a:gdLst/>
              <a:ahLst/>
              <a:cxnLst/>
              <a:rect l="l" t="t" r="r" b="b"/>
              <a:pathLst>
                <a:path w="728075" h="812800">
                  <a:moveTo>
                    <a:pt x="364037" y="0"/>
                  </a:moveTo>
                  <a:cubicBezTo>
                    <a:pt x="162985" y="0"/>
                    <a:pt x="0" y="181951"/>
                    <a:pt x="0" y="406400"/>
                  </a:cubicBezTo>
                  <a:cubicBezTo>
                    <a:pt x="0" y="630849"/>
                    <a:pt x="162985" y="812800"/>
                    <a:pt x="364037" y="812800"/>
                  </a:cubicBezTo>
                  <a:cubicBezTo>
                    <a:pt x="565090" y="812800"/>
                    <a:pt x="728075" y="630849"/>
                    <a:pt x="728075" y="406400"/>
                  </a:cubicBezTo>
                  <a:cubicBezTo>
                    <a:pt x="728075" y="181951"/>
                    <a:pt x="565090" y="0"/>
                    <a:pt x="364037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68257" y="38100"/>
              <a:ext cx="591561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13393" y="7206975"/>
            <a:ext cx="1899510" cy="1802692"/>
            <a:chOff x="0" y="0"/>
            <a:chExt cx="808873" cy="7676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8873" cy="767644"/>
            </a:xfrm>
            <a:custGeom>
              <a:avLst/>
              <a:gdLst/>
              <a:ahLst/>
              <a:cxnLst/>
              <a:rect l="l" t="t" r="r" b="b"/>
              <a:pathLst>
                <a:path w="808873" h="767644">
                  <a:moveTo>
                    <a:pt x="269770" y="19070"/>
                  </a:moveTo>
                  <a:cubicBezTo>
                    <a:pt x="311105" y="7556"/>
                    <a:pt x="358384" y="0"/>
                    <a:pt x="404654" y="0"/>
                  </a:cubicBezTo>
                  <a:cubicBezTo>
                    <a:pt x="450926" y="0"/>
                    <a:pt x="495452" y="6476"/>
                    <a:pt x="536483" y="17990"/>
                  </a:cubicBezTo>
                  <a:cubicBezTo>
                    <a:pt x="537358" y="18350"/>
                    <a:pt x="538230" y="18350"/>
                    <a:pt x="539103" y="18710"/>
                  </a:cubicBezTo>
                  <a:cubicBezTo>
                    <a:pt x="693195" y="64765"/>
                    <a:pt x="806690" y="186379"/>
                    <a:pt x="808873" y="327499"/>
                  </a:cubicBezTo>
                  <a:lnTo>
                    <a:pt x="808873" y="767644"/>
                  </a:lnTo>
                  <a:lnTo>
                    <a:pt x="0" y="767644"/>
                  </a:lnTo>
                  <a:lnTo>
                    <a:pt x="0" y="327826"/>
                  </a:lnTo>
                  <a:cubicBezTo>
                    <a:pt x="2183" y="185660"/>
                    <a:pt x="113932" y="64045"/>
                    <a:pt x="269770" y="19070"/>
                  </a:cubicBezTo>
                  <a:close/>
                </a:path>
              </a:pathLst>
            </a:custGeom>
            <a:solidFill>
              <a:srgbClr val="4748D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88900"/>
              <a:ext cx="808873" cy="678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451126" y="8373422"/>
            <a:ext cx="884878" cy="88487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1398604">
            <a:off x="5342057" y="5209700"/>
            <a:ext cx="1793634" cy="1072124"/>
            <a:chOff x="0" y="0"/>
            <a:chExt cx="763787" cy="4565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63787" cy="456545"/>
            </a:xfrm>
            <a:custGeom>
              <a:avLst/>
              <a:gdLst/>
              <a:ahLst/>
              <a:cxnLst/>
              <a:rect l="l" t="t" r="r" b="b"/>
              <a:pathLst>
                <a:path w="763787" h="456545">
                  <a:moveTo>
                    <a:pt x="254733" y="19070"/>
                  </a:moveTo>
                  <a:cubicBezTo>
                    <a:pt x="293764" y="7556"/>
                    <a:pt x="338408" y="0"/>
                    <a:pt x="382099" y="0"/>
                  </a:cubicBezTo>
                  <a:cubicBezTo>
                    <a:pt x="425792" y="0"/>
                    <a:pt x="467836" y="6476"/>
                    <a:pt x="506580" y="17990"/>
                  </a:cubicBezTo>
                  <a:cubicBezTo>
                    <a:pt x="507406" y="18350"/>
                    <a:pt x="508230" y="18350"/>
                    <a:pt x="509054" y="18710"/>
                  </a:cubicBezTo>
                  <a:cubicBezTo>
                    <a:pt x="654557" y="64765"/>
                    <a:pt x="761726" y="186379"/>
                    <a:pt x="763787" y="320589"/>
                  </a:cubicBezTo>
                  <a:lnTo>
                    <a:pt x="763787" y="456545"/>
                  </a:lnTo>
                  <a:lnTo>
                    <a:pt x="0" y="456545"/>
                  </a:lnTo>
                  <a:lnTo>
                    <a:pt x="0" y="320689"/>
                  </a:lnTo>
                  <a:cubicBezTo>
                    <a:pt x="2061" y="185660"/>
                    <a:pt x="107581" y="64045"/>
                    <a:pt x="2547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88900"/>
              <a:ext cx="763787" cy="36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203134" y="5298242"/>
            <a:ext cx="1475413" cy="1106271"/>
            <a:chOff x="0" y="0"/>
            <a:chExt cx="628278" cy="47108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28278" cy="471086"/>
            </a:xfrm>
            <a:custGeom>
              <a:avLst/>
              <a:gdLst/>
              <a:ahLst/>
              <a:cxnLst/>
              <a:rect l="l" t="t" r="r" b="b"/>
              <a:pathLst>
                <a:path w="628278" h="471086">
                  <a:moveTo>
                    <a:pt x="314139" y="0"/>
                  </a:moveTo>
                  <a:cubicBezTo>
                    <a:pt x="140645" y="0"/>
                    <a:pt x="0" y="105456"/>
                    <a:pt x="0" y="235543"/>
                  </a:cubicBezTo>
                  <a:cubicBezTo>
                    <a:pt x="0" y="365630"/>
                    <a:pt x="140645" y="471086"/>
                    <a:pt x="314139" y="471086"/>
                  </a:cubicBezTo>
                  <a:cubicBezTo>
                    <a:pt x="487633" y="471086"/>
                    <a:pt x="628278" y="365630"/>
                    <a:pt x="628278" y="235543"/>
                  </a:cubicBezTo>
                  <a:cubicBezTo>
                    <a:pt x="628278" y="105456"/>
                    <a:pt x="487633" y="0"/>
                    <a:pt x="314139" y="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58901" y="6064"/>
              <a:ext cx="510476" cy="420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1985430">
            <a:off x="943114" y="5018002"/>
            <a:ext cx="999255" cy="1931620"/>
            <a:chOff x="0" y="0"/>
            <a:chExt cx="420473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20473" cy="812800"/>
            </a:xfrm>
            <a:custGeom>
              <a:avLst/>
              <a:gdLst/>
              <a:ahLst/>
              <a:cxnLst/>
              <a:rect l="l" t="t" r="r" b="b"/>
              <a:pathLst>
                <a:path w="420473" h="812800">
                  <a:moveTo>
                    <a:pt x="140233" y="19070"/>
                  </a:moveTo>
                  <a:cubicBezTo>
                    <a:pt x="161720" y="7556"/>
                    <a:pt x="186297" y="0"/>
                    <a:pt x="210350" y="0"/>
                  </a:cubicBezTo>
                  <a:cubicBezTo>
                    <a:pt x="234403" y="0"/>
                    <a:pt x="257549" y="6476"/>
                    <a:pt x="278878" y="17990"/>
                  </a:cubicBezTo>
                  <a:cubicBezTo>
                    <a:pt x="279332" y="18350"/>
                    <a:pt x="279786" y="18350"/>
                    <a:pt x="280240" y="18710"/>
                  </a:cubicBezTo>
                  <a:cubicBezTo>
                    <a:pt x="360341" y="64765"/>
                    <a:pt x="419339" y="186379"/>
                    <a:pt x="420473" y="328502"/>
                  </a:cubicBezTo>
                  <a:lnTo>
                    <a:pt x="420473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135" y="185660"/>
                    <a:pt x="59225" y="64045"/>
                    <a:pt x="1402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88900"/>
              <a:ext cx="420473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23495" y="5301444"/>
            <a:ext cx="1730270" cy="1931620"/>
            <a:chOff x="0" y="0"/>
            <a:chExt cx="728075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28075" cy="812800"/>
            </a:xfrm>
            <a:custGeom>
              <a:avLst/>
              <a:gdLst/>
              <a:ahLst/>
              <a:cxnLst/>
              <a:rect l="l" t="t" r="r" b="b"/>
              <a:pathLst>
                <a:path w="728075" h="812800">
                  <a:moveTo>
                    <a:pt x="364037" y="0"/>
                  </a:moveTo>
                  <a:cubicBezTo>
                    <a:pt x="162985" y="0"/>
                    <a:pt x="0" y="181951"/>
                    <a:pt x="0" y="406400"/>
                  </a:cubicBezTo>
                  <a:cubicBezTo>
                    <a:pt x="0" y="630849"/>
                    <a:pt x="162985" y="812800"/>
                    <a:pt x="364037" y="812800"/>
                  </a:cubicBezTo>
                  <a:cubicBezTo>
                    <a:pt x="565090" y="812800"/>
                    <a:pt x="728075" y="630849"/>
                    <a:pt x="728075" y="406400"/>
                  </a:cubicBezTo>
                  <a:cubicBezTo>
                    <a:pt x="728075" y="181951"/>
                    <a:pt x="565090" y="0"/>
                    <a:pt x="364037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68257" y="38100"/>
              <a:ext cx="591561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31479" y="7233063"/>
            <a:ext cx="1922287" cy="1824308"/>
            <a:chOff x="0" y="0"/>
            <a:chExt cx="808873" cy="76764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08873" cy="767644"/>
            </a:xfrm>
            <a:custGeom>
              <a:avLst/>
              <a:gdLst/>
              <a:ahLst/>
              <a:cxnLst/>
              <a:rect l="l" t="t" r="r" b="b"/>
              <a:pathLst>
                <a:path w="808873" h="767644">
                  <a:moveTo>
                    <a:pt x="269770" y="19070"/>
                  </a:moveTo>
                  <a:cubicBezTo>
                    <a:pt x="311105" y="7556"/>
                    <a:pt x="358384" y="0"/>
                    <a:pt x="404654" y="0"/>
                  </a:cubicBezTo>
                  <a:cubicBezTo>
                    <a:pt x="450926" y="0"/>
                    <a:pt x="495452" y="6476"/>
                    <a:pt x="536483" y="17990"/>
                  </a:cubicBezTo>
                  <a:cubicBezTo>
                    <a:pt x="537358" y="18350"/>
                    <a:pt x="538230" y="18350"/>
                    <a:pt x="539103" y="18710"/>
                  </a:cubicBezTo>
                  <a:cubicBezTo>
                    <a:pt x="693195" y="64765"/>
                    <a:pt x="806690" y="186379"/>
                    <a:pt x="808873" y="327499"/>
                  </a:cubicBezTo>
                  <a:lnTo>
                    <a:pt x="808873" y="767644"/>
                  </a:lnTo>
                  <a:lnTo>
                    <a:pt x="0" y="767644"/>
                  </a:lnTo>
                  <a:lnTo>
                    <a:pt x="0" y="327826"/>
                  </a:lnTo>
                  <a:cubicBezTo>
                    <a:pt x="2183" y="185660"/>
                    <a:pt x="113932" y="64045"/>
                    <a:pt x="269770" y="19070"/>
                  </a:cubicBezTo>
                  <a:close/>
                </a:path>
              </a:pathLst>
            </a:custGeom>
            <a:solidFill>
              <a:srgbClr val="733D8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88900"/>
              <a:ext cx="808873" cy="678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480992" y="8362812"/>
            <a:ext cx="895488" cy="895488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A159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1389785">
            <a:off x="1298397" y="5211840"/>
            <a:ext cx="1815140" cy="1084979"/>
            <a:chOff x="0" y="0"/>
            <a:chExt cx="763787" cy="45654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63787" cy="456545"/>
            </a:xfrm>
            <a:custGeom>
              <a:avLst/>
              <a:gdLst/>
              <a:ahLst/>
              <a:cxnLst/>
              <a:rect l="l" t="t" r="r" b="b"/>
              <a:pathLst>
                <a:path w="763787" h="456545">
                  <a:moveTo>
                    <a:pt x="254733" y="19070"/>
                  </a:moveTo>
                  <a:cubicBezTo>
                    <a:pt x="293764" y="7556"/>
                    <a:pt x="338408" y="0"/>
                    <a:pt x="382099" y="0"/>
                  </a:cubicBezTo>
                  <a:cubicBezTo>
                    <a:pt x="425792" y="0"/>
                    <a:pt x="467836" y="6476"/>
                    <a:pt x="506580" y="17990"/>
                  </a:cubicBezTo>
                  <a:cubicBezTo>
                    <a:pt x="507406" y="18350"/>
                    <a:pt x="508230" y="18350"/>
                    <a:pt x="509054" y="18710"/>
                  </a:cubicBezTo>
                  <a:cubicBezTo>
                    <a:pt x="654557" y="64765"/>
                    <a:pt x="761726" y="186379"/>
                    <a:pt x="763787" y="320589"/>
                  </a:cubicBezTo>
                  <a:lnTo>
                    <a:pt x="763787" y="456545"/>
                  </a:lnTo>
                  <a:lnTo>
                    <a:pt x="0" y="456545"/>
                  </a:lnTo>
                  <a:lnTo>
                    <a:pt x="0" y="320689"/>
                  </a:lnTo>
                  <a:cubicBezTo>
                    <a:pt x="2061" y="185660"/>
                    <a:pt x="107581" y="64045"/>
                    <a:pt x="254733" y="1907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88900"/>
              <a:ext cx="763787" cy="36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880813">
            <a:off x="1765888" y="5194562"/>
            <a:ext cx="1493104" cy="1119536"/>
            <a:chOff x="0" y="0"/>
            <a:chExt cx="628278" cy="47108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28278" cy="471086"/>
            </a:xfrm>
            <a:custGeom>
              <a:avLst/>
              <a:gdLst/>
              <a:ahLst/>
              <a:cxnLst/>
              <a:rect l="l" t="t" r="r" b="b"/>
              <a:pathLst>
                <a:path w="628278" h="471086">
                  <a:moveTo>
                    <a:pt x="314139" y="0"/>
                  </a:moveTo>
                  <a:cubicBezTo>
                    <a:pt x="140645" y="0"/>
                    <a:pt x="0" y="105456"/>
                    <a:pt x="0" y="235543"/>
                  </a:cubicBezTo>
                  <a:cubicBezTo>
                    <a:pt x="0" y="365630"/>
                    <a:pt x="140645" y="471086"/>
                    <a:pt x="314139" y="471086"/>
                  </a:cubicBezTo>
                  <a:cubicBezTo>
                    <a:pt x="487633" y="471086"/>
                    <a:pt x="628278" y="365630"/>
                    <a:pt x="628278" y="235543"/>
                  </a:cubicBezTo>
                  <a:cubicBezTo>
                    <a:pt x="628278" y="105456"/>
                    <a:pt x="487633" y="0"/>
                    <a:pt x="314139" y="0"/>
                  </a:cubicBezTo>
                  <a:close/>
                </a:path>
              </a:pathLst>
            </a:custGeom>
            <a:solidFill>
              <a:srgbClr val="643F5F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58901" y="6064"/>
              <a:ext cx="510476" cy="420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793501" y="2739257"/>
            <a:ext cx="1657625" cy="1852113"/>
            <a:chOff x="0" y="0"/>
            <a:chExt cx="636518" cy="7112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36529" cy="711200"/>
            </a:xfrm>
            <a:custGeom>
              <a:avLst/>
              <a:gdLst/>
              <a:ahLst/>
              <a:cxnLst/>
              <a:rect l="l" t="t" r="r" b="b"/>
              <a:pathLst>
                <a:path w="636529" h="711200">
                  <a:moveTo>
                    <a:pt x="357092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357092" y="551732"/>
                  </a:lnTo>
                  <a:cubicBezTo>
                    <a:pt x="510080" y="551732"/>
                    <a:pt x="636518" y="428220"/>
                    <a:pt x="636518" y="275861"/>
                  </a:cubicBezTo>
                  <a:cubicBezTo>
                    <a:pt x="636529" y="123512"/>
                    <a:pt x="510080" y="0"/>
                    <a:pt x="357092" y="0"/>
                  </a:cubicBezTo>
                  <a:close/>
                </a:path>
              </a:pathLst>
            </a:custGeom>
            <a:solidFill>
              <a:srgbClr val="FFD25E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9525"/>
              <a:ext cx="636518" cy="511175"/>
            </a:xfrm>
            <a:prstGeom prst="rect">
              <a:avLst/>
            </a:prstGeom>
          </p:spPr>
          <p:txBody>
            <a:bodyPr lIns="110932" tIns="110932" rIns="110932" bIns="110932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 rot="-2283310">
            <a:off x="4855920" y="3683812"/>
            <a:ext cx="1117014" cy="1248073"/>
            <a:chOff x="0" y="0"/>
            <a:chExt cx="636518" cy="7112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6529" cy="711200"/>
            </a:xfrm>
            <a:custGeom>
              <a:avLst/>
              <a:gdLst/>
              <a:ahLst/>
              <a:cxnLst/>
              <a:rect l="l" t="t" r="r" b="b"/>
              <a:pathLst>
                <a:path w="636529" h="711200">
                  <a:moveTo>
                    <a:pt x="357092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357092" y="551732"/>
                  </a:lnTo>
                  <a:cubicBezTo>
                    <a:pt x="510080" y="551732"/>
                    <a:pt x="636518" y="428220"/>
                    <a:pt x="636518" y="275861"/>
                  </a:cubicBezTo>
                  <a:cubicBezTo>
                    <a:pt x="636529" y="123512"/>
                    <a:pt x="510080" y="0"/>
                    <a:pt x="357092" y="0"/>
                  </a:cubicBezTo>
                  <a:close/>
                </a:path>
              </a:pathLst>
            </a:custGeom>
            <a:solidFill>
              <a:srgbClr val="75D0DF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9525"/>
              <a:ext cx="636518" cy="511175"/>
            </a:xfrm>
            <a:prstGeom prst="rect">
              <a:avLst/>
            </a:prstGeom>
          </p:spPr>
          <p:txBody>
            <a:bodyPr lIns="110932" tIns="110932" rIns="110932" bIns="110932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46810" y="526028"/>
            <a:ext cx="11949097" cy="9987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689" lvl="1" indent="-453345">
              <a:lnSpc>
                <a:spcPts val="4619"/>
              </a:lnSpc>
              <a:buFont typeface="Arial"/>
              <a:buChar char="•"/>
            </a:pPr>
            <a:r>
              <a:rPr lang="en-US" sz="4199" spc="-41">
                <a:solidFill>
                  <a:srgbClr val="004AAD"/>
                </a:solidFill>
                <a:latin typeface="Nunito 1 Bold"/>
              </a:rPr>
              <a:t>Jede Person, die ihr kennt, kann im Internet nach euch suchen</a:t>
            </a:r>
          </a:p>
          <a:p>
            <a:pPr>
              <a:lnSpc>
                <a:spcPts val="4619"/>
              </a:lnSpc>
            </a:pPr>
            <a:endParaRPr lang="en-US" sz="4199" spc="-41">
              <a:solidFill>
                <a:srgbClr val="004AAD"/>
              </a:solidFill>
              <a:latin typeface="Nunito 1 Bold"/>
            </a:endParaRPr>
          </a:p>
          <a:p>
            <a:pPr marL="906689" lvl="1" indent="-453345">
              <a:lnSpc>
                <a:spcPts val="4619"/>
              </a:lnSpc>
              <a:buFont typeface="Arial"/>
              <a:buChar char="•"/>
            </a:pPr>
            <a:r>
              <a:rPr lang="en-US" sz="4199" spc="-41">
                <a:solidFill>
                  <a:srgbClr val="004AAD"/>
                </a:solidFill>
                <a:latin typeface="Nunito 1 Bold"/>
              </a:rPr>
              <a:t>Die Suchergebnisse beeinflussen, welches Bild die Person von euch hat – egal, ob sie ein gutes oder schlechtes Licht auf euch werfen. </a:t>
            </a:r>
          </a:p>
          <a:p>
            <a:pPr>
              <a:lnSpc>
                <a:spcPts val="4619"/>
              </a:lnSpc>
            </a:pPr>
            <a:endParaRPr lang="en-US" sz="4199" spc="-41">
              <a:solidFill>
                <a:srgbClr val="004AAD"/>
              </a:solidFill>
              <a:latin typeface="Nunito 1 Bold"/>
            </a:endParaRPr>
          </a:p>
          <a:p>
            <a:pPr marL="906689" lvl="1" indent="-453345">
              <a:lnSpc>
                <a:spcPts val="4619"/>
              </a:lnSpc>
              <a:buFont typeface="Arial"/>
              <a:buChar char="•"/>
            </a:pPr>
            <a:r>
              <a:rPr lang="en-US" sz="4199" spc="-41">
                <a:solidFill>
                  <a:srgbClr val="004AAD"/>
                </a:solidFill>
                <a:latin typeface="Nunito 1 Bold"/>
              </a:rPr>
              <a:t>Um kontrollieren zu können, wie andere euch wahrnehmen, ist es wichtig zu wissen, welche Informationen sie über euch sehen könnten</a:t>
            </a:r>
          </a:p>
          <a:p>
            <a:pPr>
              <a:lnSpc>
                <a:spcPts val="4619"/>
              </a:lnSpc>
            </a:pPr>
            <a:endParaRPr lang="en-US" sz="4199" spc="-41">
              <a:solidFill>
                <a:srgbClr val="004AAD"/>
              </a:solidFill>
              <a:latin typeface="Nunito 1 Bold"/>
            </a:endParaRPr>
          </a:p>
          <a:p>
            <a:pPr marL="906689" lvl="1" indent="-453345">
              <a:lnSpc>
                <a:spcPts val="4619"/>
              </a:lnSpc>
              <a:buFont typeface="Arial"/>
              <a:buChar char="•"/>
            </a:pPr>
            <a:r>
              <a:rPr lang="en-US" sz="4199" spc="-41">
                <a:solidFill>
                  <a:srgbClr val="004AAD"/>
                </a:solidFill>
                <a:latin typeface="Nunito 1 Bold"/>
              </a:rPr>
              <a:t>Schließlich könnten unter diesen Personen zukünftige Arbeitgeber*innen und Entscheidungsträger*innen an Schulen oder Universitäten sein.</a:t>
            </a:r>
          </a:p>
          <a:p>
            <a:pPr algn="ctr">
              <a:lnSpc>
                <a:spcPts val="4488"/>
              </a:lnSpc>
              <a:spcBef>
                <a:spcPct val="0"/>
              </a:spcBef>
            </a:pPr>
            <a:endParaRPr lang="en-US" sz="4199" spc="-41">
              <a:solidFill>
                <a:srgbClr val="004AAD"/>
              </a:solidFill>
              <a:latin typeface="Nunito 1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7139" y="826913"/>
            <a:ext cx="6685773" cy="250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38"/>
              </a:lnSpc>
              <a:spcBef>
                <a:spcPct val="0"/>
              </a:spcBef>
            </a:pPr>
            <a:r>
              <a:rPr lang="en-US" sz="5944" spc="-59">
                <a:solidFill>
                  <a:srgbClr val="3884FD"/>
                </a:solidFill>
                <a:latin typeface="Nunito 1 Bold"/>
              </a:rPr>
              <a:t>Warum ist mein Online-Image wichtig?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79003" y="5893610"/>
            <a:ext cx="3543507" cy="4393390"/>
            <a:chOff x="0" y="0"/>
            <a:chExt cx="4724676" cy="5857854"/>
          </a:xfrm>
        </p:grpSpPr>
        <p:grpSp>
          <p:nvGrpSpPr>
            <p:cNvPr id="5" name="Group 5"/>
            <p:cNvGrpSpPr/>
            <p:nvPr/>
          </p:nvGrpSpPr>
          <p:grpSpPr>
            <a:xfrm>
              <a:off x="1881713" y="0"/>
              <a:ext cx="2149830" cy="2645945"/>
              <a:chOff x="0" y="0"/>
              <a:chExt cx="6604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FBD87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88900"/>
                <a:ext cx="660400" cy="723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806798" y="0"/>
              <a:ext cx="2149830" cy="2645945"/>
              <a:chOff x="0" y="0"/>
              <a:chExt cx="6604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FBD872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88900"/>
                <a:ext cx="660400" cy="723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157202" y="565965"/>
              <a:ext cx="2410272" cy="2645945"/>
              <a:chOff x="0" y="0"/>
              <a:chExt cx="740405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4040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40405" h="812800">
                    <a:moveTo>
                      <a:pt x="370202" y="0"/>
                    </a:moveTo>
                    <a:cubicBezTo>
                      <a:pt x="165745" y="0"/>
                      <a:pt x="0" y="181951"/>
                      <a:pt x="0" y="406400"/>
                    </a:cubicBezTo>
                    <a:cubicBezTo>
                      <a:pt x="0" y="630849"/>
                      <a:pt x="165745" y="812800"/>
                      <a:pt x="370202" y="812800"/>
                    </a:cubicBezTo>
                    <a:cubicBezTo>
                      <a:pt x="574659" y="812800"/>
                      <a:pt x="740405" y="630849"/>
                      <a:pt x="740405" y="406400"/>
                    </a:cubicBezTo>
                    <a:cubicBezTo>
                      <a:pt x="740405" y="181951"/>
                      <a:pt x="574659" y="0"/>
                      <a:pt x="370202" y="0"/>
                    </a:cubicBezTo>
                    <a:close/>
                  </a:path>
                </a:pathLst>
              </a:custGeom>
              <a:solidFill>
                <a:srgbClr val="F9A159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69413" y="38100"/>
                <a:ext cx="601579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9433969">
              <a:off x="1868579" y="613531"/>
              <a:ext cx="2059346" cy="1033572"/>
              <a:chOff x="0" y="0"/>
              <a:chExt cx="632605" cy="3175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260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32605" h="317500">
                    <a:moveTo>
                      <a:pt x="210982" y="19070"/>
                    </a:moveTo>
                    <a:cubicBezTo>
                      <a:pt x="243309" y="7556"/>
                      <a:pt x="280285" y="0"/>
                      <a:pt x="316473" y="0"/>
                    </a:cubicBezTo>
                    <a:cubicBezTo>
                      <a:pt x="352661" y="0"/>
                      <a:pt x="387484" y="6476"/>
                      <a:pt x="419574" y="17990"/>
                    </a:cubicBezTo>
                    <a:cubicBezTo>
                      <a:pt x="420258" y="18350"/>
                      <a:pt x="420940" y="18350"/>
                      <a:pt x="421622" y="18710"/>
                    </a:cubicBezTo>
                    <a:cubicBezTo>
                      <a:pt x="542135" y="64765"/>
                      <a:pt x="630898" y="186379"/>
                      <a:pt x="632605" y="317500"/>
                    </a:cubicBezTo>
                    <a:lnTo>
                      <a:pt x="632605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07" y="185660"/>
                      <a:pt x="89104" y="64045"/>
                      <a:pt x="210982" y="19070"/>
                    </a:cubicBezTo>
                    <a:close/>
                  </a:path>
                </a:pathLst>
              </a:custGeom>
              <a:solidFill>
                <a:srgbClr val="FBD872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88900"/>
                <a:ext cx="632605" cy="228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-1361101">
              <a:off x="1042372" y="352852"/>
              <a:ext cx="1428064" cy="1130317"/>
              <a:chOff x="0" y="0"/>
              <a:chExt cx="438683" cy="34721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38683" cy="347219"/>
              </a:xfrm>
              <a:custGeom>
                <a:avLst/>
                <a:gdLst/>
                <a:ahLst/>
                <a:cxnLst/>
                <a:rect l="l" t="t" r="r" b="b"/>
                <a:pathLst>
                  <a:path w="438683" h="347219">
                    <a:moveTo>
                      <a:pt x="219341" y="0"/>
                    </a:moveTo>
                    <a:cubicBezTo>
                      <a:pt x="98203" y="0"/>
                      <a:pt x="0" y="77728"/>
                      <a:pt x="0" y="173609"/>
                    </a:cubicBezTo>
                    <a:cubicBezTo>
                      <a:pt x="0" y="269491"/>
                      <a:pt x="98203" y="347219"/>
                      <a:pt x="219341" y="347219"/>
                    </a:cubicBezTo>
                    <a:cubicBezTo>
                      <a:pt x="340480" y="347219"/>
                      <a:pt x="438683" y="269491"/>
                      <a:pt x="438683" y="173609"/>
                    </a:cubicBezTo>
                    <a:cubicBezTo>
                      <a:pt x="438683" y="77728"/>
                      <a:pt x="340480" y="0"/>
                      <a:pt x="219341" y="0"/>
                    </a:cubicBezTo>
                    <a:close/>
                  </a:path>
                </a:pathLst>
              </a:custGeom>
              <a:solidFill>
                <a:srgbClr val="FBD87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41127" y="-5548"/>
                <a:ext cx="356430" cy="320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3358906"/>
              <a:ext cx="4724676" cy="2498948"/>
              <a:chOff x="0" y="0"/>
              <a:chExt cx="1451360" cy="76764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451360" cy="767644"/>
              </a:xfrm>
              <a:custGeom>
                <a:avLst/>
                <a:gdLst/>
                <a:ahLst/>
                <a:cxnLst/>
                <a:rect l="l" t="t" r="r" b="b"/>
                <a:pathLst>
                  <a:path w="1451360" h="767644">
                    <a:moveTo>
                      <a:pt x="484048" y="19070"/>
                    </a:moveTo>
                    <a:cubicBezTo>
                      <a:pt x="558215" y="7556"/>
                      <a:pt x="643047" y="0"/>
                      <a:pt x="726071" y="0"/>
                    </a:cubicBezTo>
                    <a:cubicBezTo>
                      <a:pt x="809097" y="0"/>
                      <a:pt x="888988" y="6476"/>
                      <a:pt x="962611" y="17990"/>
                    </a:cubicBezTo>
                    <a:cubicBezTo>
                      <a:pt x="964180" y="18350"/>
                      <a:pt x="965746" y="18350"/>
                      <a:pt x="967312" y="18710"/>
                    </a:cubicBezTo>
                    <a:cubicBezTo>
                      <a:pt x="1243798" y="64765"/>
                      <a:pt x="1447444" y="186379"/>
                      <a:pt x="1451360" y="327499"/>
                    </a:cubicBezTo>
                    <a:lnTo>
                      <a:pt x="1451360" y="767644"/>
                    </a:lnTo>
                    <a:lnTo>
                      <a:pt x="0" y="767644"/>
                    </a:lnTo>
                    <a:lnTo>
                      <a:pt x="0" y="327826"/>
                    </a:lnTo>
                    <a:cubicBezTo>
                      <a:pt x="3916" y="185660"/>
                      <a:pt x="204428" y="64045"/>
                      <a:pt x="484048" y="19070"/>
                    </a:cubicBezTo>
                    <a:close/>
                  </a:path>
                </a:pathLst>
              </a:custGeom>
              <a:solidFill>
                <a:srgbClr val="4748D6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88900"/>
                <a:ext cx="1451360" cy="678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32839" y="3553387"/>
              <a:ext cx="1151476" cy="1593907"/>
              <a:chOff x="0" y="0"/>
              <a:chExt cx="353719" cy="48962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53719" cy="489628"/>
              </a:xfrm>
              <a:custGeom>
                <a:avLst/>
                <a:gdLst/>
                <a:ahLst/>
                <a:cxnLst/>
                <a:rect l="l" t="t" r="r" b="b"/>
                <a:pathLst>
                  <a:path w="353719" h="489628">
                    <a:moveTo>
                      <a:pt x="176859" y="0"/>
                    </a:moveTo>
                    <a:lnTo>
                      <a:pt x="176859" y="0"/>
                    </a:lnTo>
                    <a:cubicBezTo>
                      <a:pt x="223765" y="0"/>
                      <a:pt x="268750" y="18633"/>
                      <a:pt x="301918" y="51801"/>
                    </a:cubicBezTo>
                    <a:cubicBezTo>
                      <a:pt x="335085" y="84968"/>
                      <a:pt x="353719" y="129953"/>
                      <a:pt x="353719" y="176859"/>
                    </a:cubicBezTo>
                    <a:lnTo>
                      <a:pt x="353719" y="312769"/>
                    </a:lnTo>
                    <a:cubicBezTo>
                      <a:pt x="353719" y="410445"/>
                      <a:pt x="274536" y="489628"/>
                      <a:pt x="176859" y="489628"/>
                    </a:cubicBezTo>
                    <a:lnTo>
                      <a:pt x="176859" y="489628"/>
                    </a:lnTo>
                    <a:cubicBezTo>
                      <a:pt x="79183" y="489628"/>
                      <a:pt x="0" y="410445"/>
                      <a:pt x="0" y="312769"/>
                    </a:cubicBezTo>
                    <a:lnTo>
                      <a:pt x="0" y="176859"/>
                    </a:lnTo>
                    <a:cubicBezTo>
                      <a:pt x="0" y="79183"/>
                      <a:pt x="79183" y="0"/>
                      <a:pt x="176859" y="0"/>
                    </a:cubicBezTo>
                    <a:close/>
                  </a:path>
                </a:pathLst>
              </a:custGeom>
              <a:solidFill>
                <a:srgbClr val="A46A9C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353719" cy="5277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79648" y="4631209"/>
              <a:ext cx="1226645" cy="1226645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A159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2258622" y="3799670"/>
            <a:ext cx="1461403" cy="1343830"/>
            <a:chOff x="0" y="0"/>
            <a:chExt cx="1948538" cy="1791773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592180"/>
              <a:ext cx="596796" cy="1199594"/>
              <a:chOff x="0" y="0"/>
              <a:chExt cx="680125" cy="136709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80125" cy="1367091"/>
              </a:xfrm>
              <a:custGeom>
                <a:avLst/>
                <a:gdLst/>
                <a:ahLst/>
                <a:cxnLst/>
                <a:rect l="l" t="t" r="r" b="b"/>
                <a:pathLst>
                  <a:path w="680125" h="1367091">
                    <a:moveTo>
                      <a:pt x="0" y="0"/>
                    </a:moveTo>
                    <a:lnTo>
                      <a:pt x="680125" y="0"/>
                    </a:lnTo>
                    <a:lnTo>
                      <a:pt x="680125" y="1367091"/>
                    </a:lnTo>
                    <a:lnTo>
                      <a:pt x="0" y="1367091"/>
                    </a:lnTo>
                    <a:close/>
                  </a:path>
                </a:pathLst>
              </a:custGeom>
              <a:solidFill>
                <a:srgbClr val="A9FFE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680125" cy="14051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 rot="-4046722">
              <a:off x="238314" y="545648"/>
              <a:ext cx="1373292" cy="287067"/>
              <a:chOff x="0" y="0"/>
              <a:chExt cx="812800" cy="169904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16990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69904">
                    <a:moveTo>
                      <a:pt x="609600" y="0"/>
                    </a:moveTo>
                    <a:cubicBezTo>
                      <a:pt x="721824" y="0"/>
                      <a:pt x="812800" y="38034"/>
                      <a:pt x="812800" y="84952"/>
                    </a:cubicBezTo>
                    <a:cubicBezTo>
                      <a:pt x="812800" y="131870"/>
                      <a:pt x="721824" y="169904"/>
                      <a:pt x="609600" y="169904"/>
                    </a:cubicBezTo>
                    <a:lnTo>
                      <a:pt x="203200" y="169904"/>
                    </a:lnTo>
                    <a:cubicBezTo>
                      <a:pt x="90976" y="169904"/>
                      <a:pt x="0" y="131870"/>
                      <a:pt x="0" y="84952"/>
                    </a:cubicBezTo>
                    <a:cubicBezTo>
                      <a:pt x="0" y="3803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4E7D1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812800" cy="2080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596796" y="558395"/>
              <a:ext cx="1351742" cy="1233379"/>
              <a:chOff x="0" y="0"/>
              <a:chExt cx="1540483" cy="140559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540483" cy="1405593"/>
              </a:xfrm>
              <a:custGeom>
                <a:avLst/>
                <a:gdLst/>
                <a:ahLst/>
                <a:cxnLst/>
                <a:rect l="l" t="t" r="r" b="b"/>
                <a:pathLst>
                  <a:path w="1540483" h="1405593">
                    <a:moveTo>
                      <a:pt x="1302358" y="0"/>
                    </a:moveTo>
                    <a:lnTo>
                      <a:pt x="1540483" y="238125"/>
                    </a:lnTo>
                    <a:lnTo>
                      <a:pt x="1540483" y="1167468"/>
                    </a:lnTo>
                    <a:lnTo>
                      <a:pt x="1302358" y="1405593"/>
                    </a:lnTo>
                    <a:lnTo>
                      <a:pt x="238125" y="1405593"/>
                    </a:lnTo>
                    <a:lnTo>
                      <a:pt x="0" y="1167468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1302358" y="0"/>
                    </a:lnTo>
                    <a:close/>
                  </a:path>
                </a:pathLst>
              </a:custGeom>
              <a:solidFill>
                <a:srgbClr val="F4E7D1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63500" y="25400"/>
                <a:ext cx="1413483" cy="13166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8039" y="942975"/>
            <a:ext cx="13639210" cy="8735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89"/>
              </a:lnSpc>
            </a:pPr>
            <a:r>
              <a:rPr lang="en-US" sz="4492">
                <a:solidFill>
                  <a:srgbClr val="004AAD"/>
                </a:solidFill>
                <a:latin typeface="Nunito 1 Bold"/>
              </a:rPr>
              <a:t>Meldet euch, wenn ihr schon einmal auf Google oder einer anderen Seite nach eurem Namen gesucht habt. </a:t>
            </a:r>
          </a:p>
          <a:p>
            <a:pPr>
              <a:lnSpc>
                <a:spcPts val="6289"/>
              </a:lnSpc>
            </a:pPr>
            <a:endParaRPr lang="en-US" sz="4492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6289"/>
              </a:lnSpc>
            </a:pPr>
            <a:r>
              <a:rPr lang="en-US" sz="4492">
                <a:solidFill>
                  <a:srgbClr val="004AAD"/>
                </a:solidFill>
                <a:latin typeface="Nunito 1 Bold"/>
              </a:rPr>
              <a:t>-Was habt ihr gesehen? </a:t>
            </a:r>
          </a:p>
          <a:p>
            <a:pPr>
              <a:lnSpc>
                <a:spcPts val="6289"/>
              </a:lnSpc>
            </a:pPr>
            <a:r>
              <a:rPr lang="en-US" sz="4492">
                <a:solidFill>
                  <a:srgbClr val="004AAD"/>
                </a:solidFill>
                <a:latin typeface="Nunito 1 Bold"/>
              </a:rPr>
              <a:t>-Welche Fotos wurden angezeigt? </a:t>
            </a:r>
          </a:p>
          <a:p>
            <a:pPr>
              <a:lnSpc>
                <a:spcPts val="6289"/>
              </a:lnSpc>
            </a:pPr>
            <a:r>
              <a:rPr lang="en-US" sz="4492">
                <a:solidFill>
                  <a:srgbClr val="004AAD"/>
                </a:solidFill>
                <a:latin typeface="Nunito 1 Bold"/>
              </a:rPr>
              <a:t>-Konntet ihr Informationen finden?</a:t>
            </a:r>
          </a:p>
          <a:p>
            <a:pPr>
              <a:lnSpc>
                <a:spcPts val="6289"/>
              </a:lnSpc>
            </a:pPr>
            <a:r>
              <a:rPr lang="en-US" sz="4492">
                <a:solidFill>
                  <a:srgbClr val="004AAD"/>
                </a:solidFill>
                <a:latin typeface="Nunito 1 Bold"/>
              </a:rPr>
              <a:t>-Gab es andere Personen mit dem gleichen </a:t>
            </a:r>
          </a:p>
          <a:p>
            <a:pPr>
              <a:lnSpc>
                <a:spcPts val="6289"/>
              </a:lnSpc>
            </a:pPr>
            <a:r>
              <a:rPr lang="en-US" sz="4492">
                <a:solidFill>
                  <a:srgbClr val="004AAD"/>
                </a:solidFill>
                <a:latin typeface="Nunito 1 Bold"/>
              </a:rPr>
              <a:t>Namen? </a:t>
            </a:r>
          </a:p>
          <a:p>
            <a:pPr>
              <a:lnSpc>
                <a:spcPts val="5869"/>
              </a:lnSpc>
            </a:pPr>
            <a:endParaRPr lang="en-US" sz="4492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7248"/>
              </a:lnSpc>
              <a:spcBef>
                <a:spcPct val="0"/>
              </a:spcBef>
            </a:pPr>
            <a:endParaRPr lang="en-US" sz="4492">
              <a:solidFill>
                <a:srgbClr val="004AAD"/>
              </a:solidFill>
              <a:latin typeface="Nunito 1 Bold"/>
            </a:endParaRPr>
          </a:p>
        </p:txBody>
      </p:sp>
      <p:grpSp>
        <p:nvGrpSpPr>
          <p:cNvPr id="3" name="Group 3"/>
          <p:cNvGrpSpPr/>
          <p:nvPr/>
        </p:nvGrpSpPr>
        <p:grpSpPr>
          <a:xfrm rot="1216179">
            <a:off x="12758438" y="5124686"/>
            <a:ext cx="4301484" cy="3323506"/>
            <a:chOff x="0" y="0"/>
            <a:chExt cx="5735312" cy="4431341"/>
          </a:xfrm>
        </p:grpSpPr>
        <p:grpSp>
          <p:nvGrpSpPr>
            <p:cNvPr id="4" name="Group 4"/>
            <p:cNvGrpSpPr/>
            <p:nvPr/>
          </p:nvGrpSpPr>
          <p:grpSpPr>
            <a:xfrm>
              <a:off x="2510539" y="773830"/>
              <a:ext cx="1876381" cy="1876381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5D0D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110932" tIns="110932" rIns="110932" bIns="110932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4290780">
              <a:off x="1119638" y="756709"/>
              <a:ext cx="3278567" cy="2336998"/>
              <a:chOff x="0" y="0"/>
              <a:chExt cx="693748" cy="49451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93748" cy="494511"/>
              </a:xfrm>
              <a:custGeom>
                <a:avLst/>
                <a:gdLst/>
                <a:ahLst/>
                <a:cxnLst/>
                <a:rect l="l" t="t" r="r" b="b"/>
                <a:pathLst>
                  <a:path w="693748" h="494511">
                    <a:moveTo>
                      <a:pt x="203200" y="494511"/>
                    </a:moveTo>
                    <a:lnTo>
                      <a:pt x="490548" y="494511"/>
                    </a:lnTo>
                    <a:lnTo>
                      <a:pt x="693748" y="0"/>
                    </a:lnTo>
                    <a:lnTo>
                      <a:pt x="0" y="0"/>
                    </a:lnTo>
                    <a:lnTo>
                      <a:pt x="203200" y="494511"/>
                    </a:lnTo>
                    <a:close/>
                  </a:path>
                </a:pathLst>
              </a:custGeom>
              <a:solidFill>
                <a:srgbClr val="FFD25E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127000" y="-28575"/>
                <a:ext cx="439748" cy="523086"/>
              </a:xfrm>
              <a:prstGeom prst="rect">
                <a:avLst/>
              </a:prstGeom>
            </p:spPr>
            <p:txBody>
              <a:bodyPr lIns="110932" tIns="110932" rIns="110932" bIns="110932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036560"/>
              <a:ext cx="1227302" cy="1227302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5D0D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110932" tIns="110932" rIns="110932" bIns="110932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4290780">
              <a:off x="756622" y="632771"/>
              <a:ext cx="3108303" cy="2880893"/>
              <a:chOff x="0" y="0"/>
              <a:chExt cx="657720" cy="6096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5772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657720" h="609600">
                    <a:moveTo>
                      <a:pt x="203200" y="609600"/>
                    </a:moveTo>
                    <a:lnTo>
                      <a:pt x="454520" y="609600"/>
                    </a:lnTo>
                    <a:lnTo>
                      <a:pt x="657720" y="0"/>
                    </a:lnTo>
                    <a:lnTo>
                      <a:pt x="0" y="0"/>
                    </a:lnTo>
                    <a:lnTo>
                      <a:pt x="203200" y="609600"/>
                    </a:lnTo>
                    <a:close/>
                  </a:path>
                </a:pathLst>
              </a:custGeom>
              <a:solidFill>
                <a:srgbClr val="75D0D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127000" y="-28575"/>
                <a:ext cx="403720" cy="638175"/>
              </a:xfrm>
              <a:prstGeom prst="rect">
                <a:avLst/>
              </a:prstGeom>
            </p:spPr>
            <p:txBody>
              <a:bodyPr lIns="110932" tIns="110932" rIns="110932" bIns="110932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1142862">
              <a:off x="293009" y="1993918"/>
              <a:ext cx="641285" cy="1312587"/>
              <a:chOff x="0" y="0"/>
              <a:chExt cx="33873" cy="6933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3873" cy="69332"/>
              </a:xfrm>
              <a:custGeom>
                <a:avLst/>
                <a:gdLst/>
                <a:ahLst/>
                <a:cxnLst/>
                <a:rect l="l" t="t" r="r" b="b"/>
                <a:pathLst>
                  <a:path w="33873" h="69332">
                    <a:moveTo>
                      <a:pt x="0" y="0"/>
                    </a:moveTo>
                    <a:lnTo>
                      <a:pt x="33873" y="0"/>
                    </a:lnTo>
                    <a:lnTo>
                      <a:pt x="33873" y="69332"/>
                    </a:lnTo>
                    <a:lnTo>
                      <a:pt x="0" y="69332"/>
                    </a:lnTo>
                    <a:close/>
                  </a:path>
                </a:pathLst>
              </a:custGeom>
              <a:solidFill>
                <a:srgbClr val="FFD25E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33873" cy="97907"/>
              </a:xfrm>
              <a:prstGeom prst="rect">
                <a:avLst/>
              </a:prstGeom>
            </p:spPr>
            <p:txBody>
              <a:bodyPr lIns="110932" tIns="110932" rIns="110932" bIns="110932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9731667">
              <a:off x="387568" y="3295085"/>
              <a:ext cx="1203873" cy="975556"/>
              <a:chOff x="0" y="0"/>
              <a:chExt cx="752269" cy="6096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52269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752269" h="609600">
                    <a:moveTo>
                      <a:pt x="203200" y="609600"/>
                    </a:moveTo>
                    <a:lnTo>
                      <a:pt x="549069" y="609600"/>
                    </a:lnTo>
                    <a:lnTo>
                      <a:pt x="752269" y="0"/>
                    </a:lnTo>
                    <a:lnTo>
                      <a:pt x="0" y="0"/>
                    </a:lnTo>
                    <a:lnTo>
                      <a:pt x="203200" y="609600"/>
                    </a:lnTo>
                    <a:close/>
                  </a:path>
                </a:pathLst>
              </a:custGeom>
              <a:solidFill>
                <a:srgbClr val="75D0D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27000" y="-28575"/>
                <a:ext cx="498269" cy="638175"/>
              </a:xfrm>
              <a:prstGeom prst="rect">
                <a:avLst/>
              </a:prstGeom>
            </p:spPr>
            <p:txBody>
              <a:bodyPr lIns="110932" tIns="110932" rIns="110932" bIns="110932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216635" y="744140"/>
              <a:ext cx="1389428" cy="975831"/>
              <a:chOff x="0" y="0"/>
              <a:chExt cx="273050" cy="19177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50800" y="49530"/>
                <a:ext cx="171450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96520">
                    <a:moveTo>
                      <a:pt x="0" y="67310"/>
                    </a:moveTo>
                    <a:cubicBezTo>
                      <a:pt x="165100" y="2540"/>
                      <a:pt x="171450" y="6350"/>
                      <a:pt x="171450" y="10160"/>
                    </a:cubicBezTo>
                    <a:cubicBezTo>
                      <a:pt x="171450" y="13970"/>
                      <a:pt x="152400" y="25400"/>
                      <a:pt x="149860" y="24130"/>
                    </a:cubicBezTo>
                    <a:cubicBezTo>
                      <a:pt x="147320" y="22860"/>
                      <a:pt x="149860" y="5080"/>
                      <a:pt x="153670" y="2540"/>
                    </a:cubicBezTo>
                    <a:cubicBezTo>
                      <a:pt x="157480" y="0"/>
                      <a:pt x="166370" y="2540"/>
                      <a:pt x="168910" y="6350"/>
                    </a:cubicBezTo>
                    <a:cubicBezTo>
                      <a:pt x="171450" y="10160"/>
                      <a:pt x="171450" y="17780"/>
                      <a:pt x="166370" y="24130"/>
                    </a:cubicBezTo>
                    <a:cubicBezTo>
                      <a:pt x="154940" y="40640"/>
                      <a:pt x="82550" y="71120"/>
                      <a:pt x="52070" y="81280"/>
                    </a:cubicBezTo>
                    <a:cubicBezTo>
                      <a:pt x="33020" y="87630"/>
                      <a:pt x="12700" y="96520"/>
                      <a:pt x="5080" y="91440"/>
                    </a:cubicBezTo>
                    <a:cubicBezTo>
                      <a:pt x="0" y="87630"/>
                      <a:pt x="0" y="67310"/>
                      <a:pt x="0" y="67310"/>
                    </a:cubicBezTo>
                  </a:path>
                </a:pathLst>
              </a:custGeom>
              <a:solidFill>
                <a:srgbClr val="FFD25E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4229560" y="1603646"/>
              <a:ext cx="1505752" cy="743182"/>
              <a:chOff x="0" y="0"/>
              <a:chExt cx="295910" cy="14605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8260" y="50800"/>
                <a:ext cx="198120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198120" h="53340">
                    <a:moveTo>
                      <a:pt x="13970" y="0"/>
                    </a:moveTo>
                    <a:cubicBezTo>
                      <a:pt x="191770" y="22860"/>
                      <a:pt x="198120" y="30480"/>
                      <a:pt x="196850" y="33020"/>
                    </a:cubicBezTo>
                    <a:cubicBezTo>
                      <a:pt x="195580" y="36830"/>
                      <a:pt x="175260" y="40640"/>
                      <a:pt x="172720" y="38100"/>
                    </a:cubicBezTo>
                    <a:cubicBezTo>
                      <a:pt x="171450" y="35560"/>
                      <a:pt x="179070" y="20320"/>
                      <a:pt x="182880" y="19050"/>
                    </a:cubicBezTo>
                    <a:cubicBezTo>
                      <a:pt x="186690" y="17780"/>
                      <a:pt x="196850" y="26670"/>
                      <a:pt x="196850" y="31750"/>
                    </a:cubicBezTo>
                    <a:cubicBezTo>
                      <a:pt x="196850" y="35560"/>
                      <a:pt x="194310" y="41910"/>
                      <a:pt x="187960" y="44450"/>
                    </a:cubicBezTo>
                    <a:cubicBezTo>
                      <a:pt x="168910" y="53340"/>
                      <a:pt x="64770" y="39370"/>
                      <a:pt x="33020" y="33020"/>
                    </a:cubicBezTo>
                    <a:cubicBezTo>
                      <a:pt x="19050" y="30480"/>
                      <a:pt x="5080" y="27940"/>
                      <a:pt x="2540" y="21590"/>
                    </a:cubicBezTo>
                    <a:cubicBezTo>
                      <a:pt x="0" y="16510"/>
                      <a:pt x="13970" y="0"/>
                      <a:pt x="13970" y="0"/>
                    </a:cubicBezTo>
                  </a:path>
                </a:pathLst>
              </a:custGeom>
              <a:solidFill>
                <a:srgbClr val="FFD25E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3958136" y="130207"/>
              <a:ext cx="1156780" cy="1098617"/>
              <a:chOff x="0" y="0"/>
              <a:chExt cx="227330" cy="2159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50800" y="46990"/>
                <a:ext cx="128270" cy="119380"/>
              </a:xfrm>
              <a:custGeom>
                <a:avLst/>
                <a:gdLst/>
                <a:ahLst/>
                <a:cxnLst/>
                <a:rect l="l" t="t" r="r" b="b"/>
                <a:pathLst>
                  <a:path w="128270" h="119380">
                    <a:moveTo>
                      <a:pt x="0" y="104140"/>
                    </a:moveTo>
                    <a:cubicBezTo>
                      <a:pt x="46990" y="41910"/>
                      <a:pt x="118110" y="0"/>
                      <a:pt x="125730" y="5080"/>
                    </a:cubicBezTo>
                    <a:cubicBezTo>
                      <a:pt x="128270" y="7620"/>
                      <a:pt x="124460" y="22860"/>
                      <a:pt x="120650" y="25400"/>
                    </a:cubicBezTo>
                    <a:cubicBezTo>
                      <a:pt x="116840" y="26670"/>
                      <a:pt x="107950" y="24130"/>
                      <a:pt x="105410" y="20320"/>
                    </a:cubicBezTo>
                    <a:cubicBezTo>
                      <a:pt x="102870" y="16510"/>
                      <a:pt x="104140" y="7620"/>
                      <a:pt x="106680" y="5080"/>
                    </a:cubicBezTo>
                    <a:cubicBezTo>
                      <a:pt x="109220" y="2540"/>
                      <a:pt x="121920" y="1270"/>
                      <a:pt x="124460" y="3810"/>
                    </a:cubicBezTo>
                    <a:cubicBezTo>
                      <a:pt x="127000" y="6350"/>
                      <a:pt x="128270" y="15240"/>
                      <a:pt x="124460" y="22860"/>
                    </a:cubicBezTo>
                    <a:cubicBezTo>
                      <a:pt x="115570" y="39370"/>
                      <a:pt x="52070" y="66040"/>
                      <a:pt x="35560" y="85090"/>
                    </a:cubicBezTo>
                    <a:cubicBezTo>
                      <a:pt x="26670" y="96520"/>
                      <a:pt x="26670" y="116840"/>
                      <a:pt x="20320" y="118110"/>
                    </a:cubicBezTo>
                    <a:cubicBezTo>
                      <a:pt x="15240" y="119380"/>
                      <a:pt x="0" y="104140"/>
                      <a:pt x="0" y="104140"/>
                    </a:cubicBezTo>
                  </a:path>
                </a:pathLst>
              </a:custGeom>
              <a:solidFill>
                <a:srgbClr val="FFD25E"/>
              </a:solidFill>
              <a:ln cap="sq">
                <a:noFill/>
                <a:prstDash val="solid"/>
                <a:miter/>
              </a:ln>
            </p:spPr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225" y="255999"/>
            <a:ext cx="7990266" cy="117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45"/>
              </a:lnSpc>
              <a:spcBef>
                <a:spcPct val="0"/>
              </a:spcBef>
            </a:pPr>
            <a:r>
              <a:rPr lang="en-US" sz="6889">
                <a:solidFill>
                  <a:srgbClr val="3884FD"/>
                </a:solidFill>
                <a:latin typeface="Nunito 1 Bold"/>
              </a:rPr>
              <a:t>Partner*innenarbeit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0225" y="1904186"/>
            <a:ext cx="17239138" cy="677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 spc="-42">
                <a:solidFill>
                  <a:srgbClr val="004AAD"/>
                </a:solidFill>
                <a:latin typeface="Nunito 1 Bold"/>
              </a:rPr>
              <a:t>Welche Informationen kann man vermutlich über euch finden?</a:t>
            </a:r>
          </a:p>
          <a:p>
            <a:pPr>
              <a:lnSpc>
                <a:spcPts val="4620"/>
              </a:lnSpc>
            </a:pPr>
            <a:endParaRPr lang="en-US" sz="4200" spc="-42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4620"/>
              </a:lnSpc>
            </a:pPr>
            <a:r>
              <a:rPr lang="en-US" sz="4200" spc="-42">
                <a:solidFill>
                  <a:srgbClr val="004AAD"/>
                </a:solidFill>
                <a:latin typeface="Nunito 1 Bold"/>
              </a:rPr>
              <a:t>Tauscht euch mit euren Partner*innen aus.</a:t>
            </a:r>
          </a:p>
          <a:p>
            <a:pPr>
              <a:lnSpc>
                <a:spcPts val="4620"/>
              </a:lnSpc>
            </a:pPr>
            <a:endParaRPr lang="en-US" sz="4200" spc="-42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4620"/>
              </a:lnSpc>
            </a:pPr>
            <a:r>
              <a:rPr lang="en-US" sz="4200" spc="-42">
                <a:solidFill>
                  <a:srgbClr val="004AAD"/>
                </a:solidFill>
                <a:latin typeface="Nunito 1 Bold"/>
              </a:rPr>
              <a:t>Wenn ihr nach eurem Namen sucht, stellt euch die folgenden Fragen:</a:t>
            </a:r>
          </a:p>
          <a:p>
            <a:pPr>
              <a:lnSpc>
                <a:spcPts val="4620"/>
              </a:lnSpc>
            </a:pPr>
            <a:endParaRPr lang="en-US" sz="4200" spc="-42">
              <a:solidFill>
                <a:srgbClr val="004AAD"/>
              </a:solidFill>
              <a:latin typeface="Nunito 1 Bold"/>
            </a:endParaRPr>
          </a:p>
          <a:p>
            <a:pPr>
              <a:lnSpc>
                <a:spcPts val="4620"/>
              </a:lnSpc>
            </a:pPr>
            <a:r>
              <a:rPr lang="en-US" sz="4200" spc="-42">
                <a:solidFill>
                  <a:srgbClr val="004AAD"/>
                </a:solidFill>
                <a:latin typeface="Nunito 1 Bold"/>
              </a:rPr>
              <a:t>1.Seid ihr zufrieden mit diesen Informationen?</a:t>
            </a:r>
          </a:p>
          <a:p>
            <a:pPr>
              <a:lnSpc>
                <a:spcPts val="4620"/>
              </a:lnSpc>
            </a:pPr>
            <a:r>
              <a:rPr lang="en-US" sz="4200" spc="-42">
                <a:solidFill>
                  <a:srgbClr val="004AAD"/>
                </a:solidFill>
                <a:latin typeface="Nunito 1 Bold"/>
              </a:rPr>
              <a:t>2.Welches Bild vermitteln die anderen Ergebnisse von euch als Person? </a:t>
            </a:r>
          </a:p>
          <a:p>
            <a:pPr>
              <a:lnSpc>
                <a:spcPts val="4620"/>
              </a:lnSpc>
            </a:pPr>
            <a:r>
              <a:rPr lang="en-US" sz="4200" spc="-42">
                <a:solidFill>
                  <a:srgbClr val="004AAD"/>
                </a:solidFill>
                <a:latin typeface="Nunito 1 Bold"/>
              </a:rPr>
              <a:t>3.Welchen Eindruck könnten diese Ergebnisse jemandem, der euch </a:t>
            </a:r>
          </a:p>
          <a:p>
            <a:pPr>
              <a:lnSpc>
                <a:spcPts val="4620"/>
              </a:lnSpc>
            </a:pPr>
            <a:r>
              <a:rPr lang="en-US" sz="4200" spc="-42">
                <a:solidFill>
                  <a:srgbClr val="004AAD"/>
                </a:solidFill>
                <a:latin typeface="Nunito 1 Bold"/>
              </a:rPr>
              <a:t>nicht kennt, vermitteln?</a:t>
            </a:r>
          </a:p>
          <a:p>
            <a:pPr>
              <a:lnSpc>
                <a:spcPts val="3770"/>
              </a:lnSpc>
            </a:pPr>
            <a:endParaRPr lang="en-US" sz="4200" spc="-42">
              <a:solidFill>
                <a:srgbClr val="004AAD"/>
              </a:solidFill>
              <a:latin typeface="Nunito 1 Bold"/>
            </a:endParaRPr>
          </a:p>
          <a:p>
            <a:pPr algn="ctr">
              <a:lnSpc>
                <a:spcPts val="3770"/>
              </a:lnSpc>
              <a:spcBef>
                <a:spcPct val="0"/>
              </a:spcBef>
            </a:pPr>
            <a:endParaRPr lang="en-US" sz="4200" spc="-42">
              <a:solidFill>
                <a:srgbClr val="004AAD"/>
              </a:solidFill>
              <a:latin typeface="Nunito 1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6270907" y="7470736"/>
            <a:ext cx="1308955" cy="2150381"/>
            <a:chOff x="0" y="0"/>
            <a:chExt cx="1745274" cy="2867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745274" cy="2867174"/>
              <a:chOff x="0" y="0"/>
              <a:chExt cx="716913" cy="117776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16913" cy="1177761"/>
              </a:xfrm>
              <a:custGeom>
                <a:avLst/>
                <a:gdLst/>
                <a:ahLst/>
                <a:cxnLst/>
                <a:rect l="l" t="t" r="r" b="b"/>
                <a:pathLst>
                  <a:path w="716913" h="1177761">
                    <a:moveTo>
                      <a:pt x="145053" y="0"/>
                    </a:moveTo>
                    <a:lnTo>
                      <a:pt x="571860" y="0"/>
                    </a:lnTo>
                    <a:cubicBezTo>
                      <a:pt x="610331" y="0"/>
                      <a:pt x="647225" y="15282"/>
                      <a:pt x="674428" y="42485"/>
                    </a:cubicBezTo>
                    <a:cubicBezTo>
                      <a:pt x="701631" y="69688"/>
                      <a:pt x="716913" y="106582"/>
                      <a:pt x="716913" y="145053"/>
                    </a:cubicBezTo>
                    <a:lnTo>
                      <a:pt x="716913" y="1032708"/>
                    </a:lnTo>
                    <a:cubicBezTo>
                      <a:pt x="716913" y="1071178"/>
                      <a:pt x="701631" y="1108073"/>
                      <a:pt x="674428" y="1135276"/>
                    </a:cubicBezTo>
                    <a:cubicBezTo>
                      <a:pt x="647225" y="1162478"/>
                      <a:pt x="610331" y="1177761"/>
                      <a:pt x="571860" y="1177761"/>
                    </a:cubicBezTo>
                    <a:lnTo>
                      <a:pt x="145053" y="1177761"/>
                    </a:lnTo>
                    <a:cubicBezTo>
                      <a:pt x="64942" y="1177761"/>
                      <a:pt x="0" y="1112818"/>
                      <a:pt x="0" y="1032708"/>
                    </a:cubicBezTo>
                    <a:lnTo>
                      <a:pt x="0" y="145053"/>
                    </a:lnTo>
                    <a:cubicBezTo>
                      <a:pt x="0" y="106582"/>
                      <a:pt x="15282" y="69688"/>
                      <a:pt x="42485" y="42485"/>
                    </a:cubicBezTo>
                    <a:cubicBezTo>
                      <a:pt x="69688" y="15282"/>
                      <a:pt x="106582" y="0"/>
                      <a:pt x="145053" y="0"/>
                    </a:cubicBezTo>
                    <a:close/>
                  </a:path>
                </a:pathLst>
              </a:custGeom>
              <a:solidFill>
                <a:srgbClr val="643F5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716913" cy="12158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5529" y="106300"/>
              <a:ext cx="1624489" cy="2649816"/>
              <a:chOff x="0" y="0"/>
              <a:chExt cx="667298" cy="10884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67298" cy="1088475"/>
              </a:xfrm>
              <a:custGeom>
                <a:avLst/>
                <a:gdLst/>
                <a:ahLst/>
                <a:cxnLst/>
                <a:rect l="l" t="t" r="r" b="b"/>
                <a:pathLst>
                  <a:path w="667298" h="1088475">
                    <a:moveTo>
                      <a:pt x="155838" y="0"/>
                    </a:moveTo>
                    <a:lnTo>
                      <a:pt x="511460" y="0"/>
                    </a:lnTo>
                    <a:cubicBezTo>
                      <a:pt x="597527" y="0"/>
                      <a:pt x="667298" y="69771"/>
                      <a:pt x="667298" y="155838"/>
                    </a:cubicBezTo>
                    <a:lnTo>
                      <a:pt x="667298" y="932637"/>
                    </a:lnTo>
                    <a:cubicBezTo>
                      <a:pt x="667298" y="1018704"/>
                      <a:pt x="597527" y="1088475"/>
                      <a:pt x="511460" y="1088475"/>
                    </a:cubicBezTo>
                    <a:lnTo>
                      <a:pt x="155838" y="1088475"/>
                    </a:lnTo>
                    <a:cubicBezTo>
                      <a:pt x="69771" y="1088475"/>
                      <a:pt x="0" y="1018704"/>
                      <a:pt x="0" y="932637"/>
                    </a:cubicBezTo>
                    <a:lnTo>
                      <a:pt x="0" y="155838"/>
                    </a:lnTo>
                    <a:cubicBezTo>
                      <a:pt x="0" y="69771"/>
                      <a:pt x="69771" y="0"/>
                      <a:pt x="155838" y="0"/>
                    </a:cubicBezTo>
                    <a:close/>
                  </a:path>
                </a:pathLst>
              </a:custGeom>
              <a:solidFill>
                <a:srgbClr val="FFFEFE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667298" cy="11265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651659" y="2499648"/>
              <a:ext cx="432229" cy="169620"/>
              <a:chOff x="0" y="0"/>
              <a:chExt cx="177548" cy="6967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7548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177548" h="69675">
                    <a:moveTo>
                      <a:pt x="34838" y="0"/>
                    </a:moveTo>
                    <a:lnTo>
                      <a:pt x="142711" y="0"/>
                    </a:lnTo>
                    <a:cubicBezTo>
                      <a:pt x="151950" y="0"/>
                      <a:pt x="160811" y="3670"/>
                      <a:pt x="167345" y="10204"/>
                    </a:cubicBezTo>
                    <a:cubicBezTo>
                      <a:pt x="173878" y="16737"/>
                      <a:pt x="177548" y="25598"/>
                      <a:pt x="177548" y="34838"/>
                    </a:cubicBezTo>
                    <a:lnTo>
                      <a:pt x="177548" y="34838"/>
                    </a:lnTo>
                    <a:cubicBezTo>
                      <a:pt x="177548" y="54078"/>
                      <a:pt x="161951" y="69675"/>
                      <a:pt x="142711" y="69675"/>
                    </a:cubicBezTo>
                    <a:lnTo>
                      <a:pt x="34838" y="69675"/>
                    </a:lnTo>
                    <a:cubicBezTo>
                      <a:pt x="25598" y="69675"/>
                      <a:pt x="16737" y="66005"/>
                      <a:pt x="10204" y="59472"/>
                    </a:cubicBezTo>
                    <a:cubicBezTo>
                      <a:pt x="3670" y="52938"/>
                      <a:pt x="0" y="44077"/>
                      <a:pt x="0" y="34838"/>
                    </a:cubicBezTo>
                    <a:lnTo>
                      <a:pt x="0" y="34838"/>
                    </a:lnTo>
                    <a:cubicBezTo>
                      <a:pt x="0" y="25598"/>
                      <a:pt x="3670" y="16737"/>
                      <a:pt x="10204" y="10204"/>
                    </a:cubicBezTo>
                    <a:cubicBezTo>
                      <a:pt x="16737" y="3670"/>
                      <a:pt x="25598" y="0"/>
                      <a:pt x="34838" y="0"/>
                    </a:cubicBezTo>
                    <a:close/>
                  </a:path>
                </a:pathLst>
              </a:custGeom>
              <a:solidFill>
                <a:srgbClr val="643F5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77548" cy="107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 rot="1598513">
            <a:off x="15963801" y="784117"/>
            <a:ext cx="830136" cy="929752"/>
            <a:chOff x="0" y="0"/>
            <a:chExt cx="635000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11" cy="711200"/>
            </a:xfrm>
            <a:custGeom>
              <a:avLst/>
              <a:gdLst/>
              <a:ahLst/>
              <a:cxnLst/>
              <a:rect l="l" t="t" r="r" b="b"/>
              <a:pathLst>
                <a:path w="635011" h="711200">
                  <a:moveTo>
                    <a:pt x="355600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355600" y="551732"/>
                  </a:lnTo>
                  <a:cubicBezTo>
                    <a:pt x="508563" y="551732"/>
                    <a:pt x="635000" y="428220"/>
                    <a:pt x="635000" y="275861"/>
                  </a:cubicBezTo>
                  <a:cubicBezTo>
                    <a:pt x="635011" y="123512"/>
                    <a:pt x="508563" y="0"/>
                    <a:pt x="355600" y="0"/>
                  </a:cubicBezTo>
                  <a:close/>
                </a:path>
              </a:pathLst>
            </a:custGeom>
            <a:solidFill>
              <a:srgbClr val="FFD25E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635000" cy="511175"/>
            </a:xfrm>
            <a:prstGeom prst="rect">
              <a:avLst/>
            </a:prstGeom>
          </p:spPr>
          <p:txBody>
            <a:bodyPr lIns="110932" tIns="110932" rIns="110932" bIns="110932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763878">
            <a:off x="16478812" y="745142"/>
            <a:ext cx="1001108" cy="1018695"/>
            <a:chOff x="0" y="0"/>
            <a:chExt cx="636518" cy="6477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6529" cy="647700"/>
            </a:xfrm>
            <a:custGeom>
              <a:avLst/>
              <a:gdLst/>
              <a:ahLst/>
              <a:cxnLst/>
              <a:rect l="l" t="t" r="r" b="b"/>
              <a:pathLst>
                <a:path w="636529" h="647700">
                  <a:moveTo>
                    <a:pt x="357092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41300"/>
                  </a:cubicBezTo>
                  <a:cubicBezTo>
                    <a:pt x="0" y="322669"/>
                    <a:pt x="66279" y="417810"/>
                    <a:pt x="162037" y="461951"/>
                  </a:cubicBezTo>
                  <a:lnTo>
                    <a:pt x="162037" y="647700"/>
                  </a:lnTo>
                  <a:lnTo>
                    <a:pt x="353844" y="488232"/>
                  </a:lnTo>
                  <a:lnTo>
                    <a:pt x="357092" y="488232"/>
                  </a:lnTo>
                  <a:cubicBezTo>
                    <a:pt x="510080" y="488232"/>
                    <a:pt x="636518" y="364720"/>
                    <a:pt x="636518" y="241300"/>
                  </a:cubicBezTo>
                  <a:cubicBezTo>
                    <a:pt x="636529" y="123512"/>
                    <a:pt x="510080" y="0"/>
                    <a:pt x="357092" y="0"/>
                  </a:cubicBezTo>
                  <a:close/>
                </a:path>
              </a:pathLst>
            </a:custGeom>
            <a:solidFill>
              <a:srgbClr val="75D0D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636518" cy="447675"/>
            </a:xfrm>
            <a:prstGeom prst="rect">
              <a:avLst/>
            </a:prstGeom>
          </p:spPr>
          <p:txBody>
            <a:bodyPr lIns="110932" tIns="110932" rIns="110932" bIns="110932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Benutzerdefiniert</PresentationFormat>
  <Paragraphs>46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Nunito 2</vt:lpstr>
      <vt:lpstr>Calibri</vt:lpstr>
      <vt:lpstr>Nunito 2 Bold</vt:lpstr>
      <vt:lpstr>Canva Sans 1 Bold</vt:lpstr>
      <vt:lpstr>Nunito 1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M@PS W2 DS 1.2 Niveau 2</dc:title>
  <cp:lastModifiedBy>Sabrina Schön</cp:lastModifiedBy>
  <cp:revision>2</cp:revision>
  <dcterms:created xsi:type="dcterms:W3CDTF">2006-08-16T00:00:00Z</dcterms:created>
  <dcterms:modified xsi:type="dcterms:W3CDTF">2024-01-31T14:42:46Z</dcterms:modified>
  <dc:identifier>DAF2x4C-HHQ</dc:identifier>
</cp:coreProperties>
</file>